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65" r:id="rId4"/>
    <p:sldId id="266" r:id="rId5"/>
    <p:sldId id="321" r:id="rId6"/>
    <p:sldId id="322" r:id="rId7"/>
    <p:sldId id="323" r:id="rId8"/>
    <p:sldId id="324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6BA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D80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g_light.png" descr="bg_l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4415"/>
            <a:ext cx="24384003" cy="5346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sber_university_logo.png" descr="sber_university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016000"/>
            <a:ext cx="7378700" cy="1498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392000" y="3458497"/>
            <a:ext cx="21600000" cy="4320001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14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392000" y="8056491"/>
            <a:ext cx="21600000" cy="3600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269999" y="2709549"/>
            <a:ext cx="784773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l">
              <a:defRPr>
                <a:solidFill>
                  <a:srgbClr val="70AD47"/>
                </a:solidFill>
              </a:defRPr>
            </a:lvl1pPr>
          </a:lstStyle>
          <a:p>
            <a:r>
              <a:t>Перезапуск DS</a:t>
            </a:r>
          </a:p>
        </p:txBody>
      </p:sp>
      <p:sp>
        <p:nvSpPr>
          <p:cNvPr id="1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Изображение"/>
          <p:cNvSpPr>
            <a:spLocks noGrp="1"/>
          </p:cNvSpPr>
          <p:nvPr>
            <p:ph type="pic" idx="13"/>
          </p:nvPr>
        </p:nvSpPr>
        <p:spPr>
          <a:xfrm>
            <a:off x="0" y="1"/>
            <a:ext cx="24384000" cy="13716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Текст заголовка</a:t>
            </a:r>
          </a:p>
        </p:txBody>
      </p:sp>
      <p:sp>
        <p:nvSpPr>
          <p:cNvPr id="12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bg object 16"/>
          <p:cNvSpPr/>
          <p:nvPr/>
        </p:nvSpPr>
        <p:spPr>
          <a:xfrm>
            <a:off x="-1" y="0"/>
            <a:ext cx="24377906" cy="1371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tIns="91439" bIns="91439"/>
          <a:lstStyle/>
          <a:p>
            <a:pPr algn="l" defTabSz="1828800">
              <a:defRPr sz="3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371600" y="5334000"/>
            <a:ext cx="14986656" cy="3867150"/>
          </a:xfrm>
          <a:prstGeom prst="rect">
            <a:avLst/>
          </a:prstGeom>
        </p:spPr>
        <p:txBody>
          <a:bodyPr lIns="0" tIns="0" rIns="0" bIns="0" anchor="ctr"/>
          <a:lstStyle>
            <a:lvl1pPr defTabSz="1828800">
              <a:defRPr sz="13200"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3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3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12412268" y="3512125"/>
            <a:ext cx="10821804" cy="893387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69999" y="1016000"/>
            <a:ext cx="21964074" cy="22860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3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270000" y="3512125"/>
            <a:ext cx="10701733" cy="8933875"/>
          </a:xfrm>
          <a:prstGeom prst="rect">
            <a:avLst/>
          </a:prstGeom>
        </p:spPr>
        <p:txBody>
          <a:bodyPr/>
          <a:lstStyle>
            <a:lvl1pPr marL="558800" indent="-558800"/>
            <a:lvl2pPr marL="1117600" indent="-558800"/>
            <a:lvl3pPr marL="1676400" indent="-558800"/>
            <a:lvl4pPr marL="2235200" indent="-558800"/>
            <a:lvl5pPr marL="2794000" indent="-558800"/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Изображение"/>
          <p:cNvSpPr>
            <a:spLocks noGrp="1"/>
          </p:cNvSpPr>
          <p:nvPr>
            <p:ph type="pic" idx="13"/>
          </p:nvPr>
        </p:nvSpPr>
        <p:spPr>
          <a:xfrm>
            <a:off x="3124200" y="997526"/>
            <a:ext cx="18135600" cy="77931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00" y="9138228"/>
            <a:ext cx="21844000" cy="158750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r>
              <a:t>Текст заголовка</a:t>
            </a:r>
          </a:p>
        </p:txBody>
      </p:sp>
      <p:sp>
        <p:nvSpPr>
          <p:cNvPr id="5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11073247"/>
            <a:ext cx="21844000" cy="195695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12412268" y="952500"/>
            <a:ext cx="10669614" cy="11303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365173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Текст заголовка</a:t>
            </a:r>
          </a:p>
        </p:txBody>
      </p:sp>
      <p:sp>
        <p:nvSpPr>
          <p:cNvPr id="6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Текст заголовка</a:t>
            </a:r>
          </a:p>
        </p:txBody>
      </p:sp>
      <p:sp>
        <p:nvSpPr>
          <p:cNvPr id="7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bg_light.png" descr="bg_l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0"/>
            <a:ext cx="24384000" cy="534694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270000" y="1778000"/>
            <a:ext cx="21844000" cy="10160000"/>
          </a:xfrm>
          <a:prstGeom prst="rect">
            <a:avLst/>
          </a:prstGeom>
        </p:spPr>
        <p:txBody>
          <a:bodyPr/>
          <a:lstStyle>
            <a:lvl1pPr marL="555623" indent="-555623">
              <a:buSzPct val="100000"/>
            </a:lvl1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Изображение"/>
          <p:cNvSpPr>
            <a:spLocks noGrp="1"/>
          </p:cNvSpPr>
          <p:nvPr>
            <p:ph type="pic" sz="quarter" idx="13"/>
          </p:nvPr>
        </p:nvSpPr>
        <p:spPr>
          <a:xfrm>
            <a:off x="15290800" y="7035800"/>
            <a:ext cx="8331200" cy="56007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9" name="Изображение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0" name="Изображение"/>
          <p:cNvSpPr>
            <a:spLocks noGrp="1"/>
          </p:cNvSpPr>
          <p:nvPr>
            <p:ph type="pic" idx="15"/>
          </p:nvPr>
        </p:nvSpPr>
        <p:spPr>
          <a:xfrm>
            <a:off x="1371600" y="1130300"/>
            <a:ext cx="13445837" cy="114681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65381" y="13081000"/>
            <a:ext cx="453238" cy="4610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953500"/>
            <a:ext cx="21844002" cy="774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i="1"/>
            </a:lvl1pPr>
            <a:lvl2pPr algn="ctr">
              <a:spcBef>
                <a:spcPts val="0"/>
              </a:spcBef>
              <a:defRPr i="1"/>
            </a:lvl2pPr>
            <a:lvl3pPr algn="ctr">
              <a:spcBef>
                <a:spcPts val="0"/>
              </a:spcBef>
              <a:defRPr i="1"/>
            </a:lvl3pPr>
            <a:lvl4pPr algn="ctr">
              <a:spcBef>
                <a:spcPts val="0"/>
              </a:spcBef>
              <a:defRPr i="1"/>
            </a:lvl4pPr>
            <a:lvl5pPr algn="ctr">
              <a:spcBef>
                <a:spcPts val="0"/>
              </a:spcBef>
              <a:defRPr i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9" name="«Место ввода цитаты»."/>
          <p:cNvSpPr txBox="1">
            <a:spLocks noGrp="1"/>
          </p:cNvSpPr>
          <p:nvPr>
            <p:ph type="body" sz="quarter" idx="13"/>
          </p:nvPr>
        </p:nvSpPr>
        <p:spPr>
          <a:xfrm>
            <a:off x="1270000" y="5765798"/>
            <a:ext cx="21844000" cy="144780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8800"/>
            </a:pPr>
            <a:endParaRPr/>
          </a:p>
        </p:txBody>
      </p:sp>
      <p:sp>
        <p:nvSpPr>
          <p:cNvPr id="10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634998" marR="0" indent="-634998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1217082" marR="0" indent="-582082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852083" marR="0" indent="-582082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2487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3122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3757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4392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5027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5662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Школа Android…"/>
          <p:cNvSpPr txBox="1">
            <a:spLocks noGrp="1"/>
          </p:cNvSpPr>
          <p:nvPr>
            <p:ph type="ctrTitle"/>
          </p:nvPr>
        </p:nvSpPr>
        <p:spPr>
          <a:xfrm>
            <a:off x="1391999" y="3458497"/>
            <a:ext cx="21600002" cy="432000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Нейронные</a:t>
            </a:r>
            <a:r>
              <a:rPr dirty="0"/>
              <a:t> </a:t>
            </a:r>
            <a:r>
              <a:rPr dirty="0" err="1"/>
              <a:t>сети</a:t>
            </a:r>
            <a:endParaRPr dirty="0"/>
          </a:p>
        </p:txBody>
      </p:sp>
      <p:sp>
        <p:nvSpPr>
          <p:cNvPr id="142" name="Текст 1"/>
          <p:cNvSpPr txBox="1">
            <a:spLocks noGrp="1"/>
          </p:cNvSpPr>
          <p:nvPr>
            <p:ph type="subTitle" sz="half" idx="1"/>
          </p:nvPr>
        </p:nvSpPr>
        <p:spPr>
          <a:xfrm>
            <a:off x="1391999" y="8056491"/>
            <a:ext cx="21600002" cy="3600001"/>
          </a:xfrm>
          <a:prstGeom prst="rect">
            <a:avLst/>
          </a:prstGeom>
        </p:spPr>
        <p:txBody>
          <a:bodyPr/>
          <a:lstStyle/>
          <a:p>
            <a:r>
              <a:rPr lang="ru-RU" dirty="0" err="1"/>
              <a:t>Сверточные</a:t>
            </a:r>
            <a:r>
              <a:rPr lang="ru-RU" dirty="0"/>
              <a:t> сети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BatchNorm</a:t>
            </a:r>
          </a:p>
        </p:txBody>
      </p:sp>
      <p:sp>
        <p:nvSpPr>
          <p:cNvPr id="183" name="Для стабильных градиентов хотим +- схожие распределения весов по слоям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algn="l" defTabSz="914400">
              <a:lnSpc>
                <a:spcPct val="92000"/>
              </a:lnSpc>
              <a:buClr>
                <a:srgbClr val="595959"/>
              </a:buClr>
              <a:buFont typeface="Arial"/>
              <a:defRPr sz="4000" b="0">
                <a:solidFill>
                  <a:srgbClr val="59595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Для стабильных градиентов хотим +- схожие распределения весов по слоям</a:t>
            </a:r>
          </a:p>
          <a:p>
            <a:pPr algn="l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Font typeface="Arial"/>
              <a:defRPr sz="4000" b="0">
                <a:solidFill>
                  <a:srgbClr val="59595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Вставляем слой после весов (до активаций)  ((не всегда)), который линейно масштабирует их с предсказуемой средней и стандартных отклонений</a:t>
            </a:r>
          </a:p>
          <a:p>
            <a:pPr algn="l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Font typeface="Arial"/>
              <a:defRPr sz="4000" b="0">
                <a:solidFill>
                  <a:srgbClr val="59595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Пробуем решить vanishing gradient:</a:t>
            </a:r>
            <a:br/>
            <a:r>
              <a:t>Протекающий сигнал +- предсказуемого</a:t>
            </a:r>
            <a:br/>
            <a:r>
              <a:t>масштаба</a:t>
            </a:r>
          </a:p>
          <a:p>
            <a:pPr algn="l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Font typeface="Arial"/>
              <a:defRPr sz="4000" b="0">
                <a:solidFill>
                  <a:srgbClr val="59595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На практике добавляют обучаемый множитель</a:t>
            </a:r>
          </a:p>
          <a:p>
            <a:pPr algn="l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Font typeface="Arial"/>
              <a:defRPr sz="4000" b="0">
                <a:solidFill>
                  <a:srgbClr val="59595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на смещение и ст. отклонение на </a:t>
            </a:r>
          </a:p>
          <a:p>
            <a:pPr algn="l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Font typeface="Arial"/>
              <a:defRPr sz="4000" b="0">
                <a:solidFill>
                  <a:srgbClr val="59595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каждый слой т.к. это все дифф. функции</a:t>
            </a:r>
          </a:p>
        </p:txBody>
      </p:sp>
      <p:pic>
        <p:nvPicPr>
          <p:cNvPr id="184" name="Google Shape;558;p76" descr="Google Shape;558;p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3730" y="6063177"/>
            <a:ext cx="7895147" cy="5692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BatchNorm</a:t>
            </a:r>
          </a:p>
        </p:txBody>
      </p:sp>
      <p:sp>
        <p:nvSpPr>
          <p:cNvPr id="187" name="Позволяет стабилизировать сети относительно инициализации, стабилизировать и ускорить тренировку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Позволяет стабилизировать сети относительно инициализации, стабилизировать и ускорить тренировку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Во время этапа прогноза используются средние и дисперсия всего набора тренировки. Таким образом слой можно назвать «обучаемым»</a:t>
            </a:r>
          </a:p>
          <a:p>
            <a:pPr algn="l">
              <a:lnSpc>
                <a:spcPct val="90000"/>
              </a:lnSpc>
              <a:spcBef>
                <a:spcPts val="1600"/>
              </a:spcBef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Виды нормализации</a:t>
            </a:r>
          </a:p>
        </p:txBody>
      </p:sp>
      <p:pic>
        <p:nvPicPr>
          <p:cNvPr id="190" name="Google Shape;571;p78" descr="Google Shape;571;p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414" y="5014404"/>
            <a:ext cx="15151928" cy="5691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Google Shape;572;p78" descr="Google Shape;572;p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544" y="6863925"/>
            <a:ext cx="4001769" cy="1992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Dropout</a:t>
            </a:r>
          </a:p>
        </p:txBody>
      </p:sp>
      <p:pic>
        <p:nvPicPr>
          <p:cNvPr id="194" name="Google Shape;510;p69" descr="Google Shape;510;p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260" y="4265723"/>
            <a:ext cx="24514520" cy="9454804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Сети с большим числом параметров склонны «выучивать» тренировочный датасет"/>
          <p:cNvSpPr txBox="1"/>
          <p:nvPr/>
        </p:nvSpPr>
        <p:spPr>
          <a:xfrm>
            <a:off x="1849088" y="3729029"/>
            <a:ext cx="1950110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Сети с большим числом параметров склонны «выучивать» тренировочный датасет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Dropout</a:t>
            </a:r>
          </a:p>
        </p:txBody>
      </p:sp>
      <p:sp>
        <p:nvSpPr>
          <p:cNvPr id="198" name="Dropout - случайное отключение нейронов с заданной вероятностью p"/>
          <p:cNvSpPr txBox="1"/>
          <p:nvPr/>
        </p:nvSpPr>
        <p:spPr>
          <a:xfrm>
            <a:off x="3300952" y="3729029"/>
            <a:ext cx="1659737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Dropout - случайное отключение нейронов с заданной вероятностью p</a:t>
            </a:r>
          </a:p>
        </p:txBody>
      </p:sp>
      <p:pic>
        <p:nvPicPr>
          <p:cNvPr id="199" name="Google Shape;517;p70" descr="Google Shape;517;p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83" y="6314907"/>
            <a:ext cx="24419366" cy="74222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Dropout</a:t>
            </a:r>
          </a:p>
        </p:txBody>
      </p:sp>
      <p:sp>
        <p:nvSpPr>
          <p:cNvPr id="202" name="На каждой итерации отключаются разные нейроны с заданной вероятностью"/>
          <p:cNvSpPr txBox="1"/>
          <p:nvPr/>
        </p:nvSpPr>
        <p:spPr>
          <a:xfrm>
            <a:off x="2502376" y="3729029"/>
            <a:ext cx="1819452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На каждой итерации отключаются разные нейроны с заданной вероятностью</a:t>
            </a:r>
          </a:p>
        </p:txBody>
      </p:sp>
      <p:pic>
        <p:nvPicPr>
          <p:cNvPr id="203" name="Google Shape;524;p71" descr="Google Shape;524;p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83" y="6377673"/>
            <a:ext cx="24419366" cy="73417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Early stopping</a:t>
            </a:r>
          </a:p>
        </p:txBody>
      </p:sp>
      <p:sp>
        <p:nvSpPr>
          <p:cNvPr id="206" name="Останавливаем обучение, когда ошибка на валидации перестаа снижатся заданное число шагов"/>
          <p:cNvSpPr txBox="1"/>
          <p:nvPr/>
        </p:nvSpPr>
        <p:spPr>
          <a:xfrm>
            <a:off x="246855" y="3729029"/>
            <a:ext cx="2270556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Останавливаем обучение, когда ошибка на валидации перестаа снижатся заданное число шагов</a:t>
            </a:r>
          </a:p>
        </p:txBody>
      </p:sp>
      <p:pic>
        <p:nvPicPr>
          <p:cNvPr id="207" name="Google Shape;531;p72" descr="Google Shape;531;p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9606"/>
            <a:ext cx="24597028" cy="8929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210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t>Сверточные сети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Датасет MNIST</a:t>
            </a:r>
          </a:p>
        </p:txBody>
      </p:sp>
      <p:pic>
        <p:nvPicPr>
          <p:cNvPr id="213" name="Google Shape;66;p2" descr="Google Shape;66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249" y="3485176"/>
            <a:ext cx="8726380" cy="872638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Google Shape;67;p2"/>
          <p:cNvSpPr txBox="1"/>
          <p:nvPr/>
        </p:nvSpPr>
        <p:spPr>
          <a:xfrm>
            <a:off x="12897947" y="3795688"/>
            <a:ext cx="8229880" cy="201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Задача классификации на 10 классов черно-белых изображений размера 32*32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Датасет MNIST</a:t>
            </a:r>
          </a:p>
        </p:txBody>
      </p:sp>
      <p:pic>
        <p:nvPicPr>
          <p:cNvPr id="217" name="Google Shape;73;p3" descr="Google Shape;73;p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378" y="5145876"/>
            <a:ext cx="6058501" cy="5885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Google Shape;74;p3" descr="Google Shape;74;p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6635" y="5416592"/>
            <a:ext cx="5358986" cy="5343971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Google Shape;75;p3"/>
          <p:cNvSpPr txBox="1"/>
          <p:nvPr/>
        </p:nvSpPr>
        <p:spPr>
          <a:xfrm>
            <a:off x="5712623" y="3522913"/>
            <a:ext cx="14136585" cy="1402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Черно-белая картинка представляется матрицей чисел из отрезка [0, 255] размера 32*32 </a:t>
            </a:r>
          </a:p>
        </p:txBody>
      </p:sp>
      <p:sp>
        <p:nvSpPr>
          <p:cNvPr id="220" name="Google Shape;76;p3"/>
          <p:cNvSpPr txBox="1"/>
          <p:nvPr/>
        </p:nvSpPr>
        <p:spPr>
          <a:xfrm>
            <a:off x="12116957" y="7571467"/>
            <a:ext cx="849601" cy="103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6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=</a:t>
            </a:r>
          </a:p>
        </p:txBody>
      </p:sp>
      <p:sp>
        <p:nvSpPr>
          <p:cNvPr id="221" name="Google Shape;77;p3"/>
          <p:cNvSpPr/>
          <p:nvPr/>
        </p:nvSpPr>
        <p:spPr>
          <a:xfrm>
            <a:off x="18937440" y="5498321"/>
            <a:ext cx="569470" cy="5180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414"/>
                  <a:pt x="10800" y="924"/>
                </a:cubicBezTo>
                <a:lnTo>
                  <a:pt x="10800" y="9876"/>
                </a:lnTo>
                <a:cubicBezTo>
                  <a:pt x="10800" y="10386"/>
                  <a:pt x="15635" y="10800"/>
                  <a:pt x="21600" y="10800"/>
                </a:cubicBezTo>
                <a:cubicBezTo>
                  <a:pt x="15635" y="10800"/>
                  <a:pt x="10800" y="11214"/>
                  <a:pt x="10800" y="11724"/>
                </a:cubicBezTo>
                <a:lnTo>
                  <a:pt x="10800" y="20676"/>
                </a:lnTo>
                <a:cubicBezTo>
                  <a:pt x="10800" y="21186"/>
                  <a:pt x="5965" y="21600"/>
                  <a:pt x="0" y="21600"/>
                </a:cubicBezTo>
              </a:path>
            </a:pathLst>
          </a:custGeom>
          <a:ln>
            <a:solidFill>
              <a:srgbClr val="595959"/>
            </a:solidFill>
          </a:ln>
        </p:spPr>
        <p:txBody>
          <a:bodyPr lIns="0" tIns="0" rIns="0" bIns="0" anchor="ctr"/>
          <a:lstStyle/>
          <a:p>
            <a:pPr algn="l" defTabSz="914400">
              <a:defRPr sz="14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2" name="Google Shape;78;p3"/>
          <p:cNvSpPr/>
          <p:nvPr/>
        </p:nvSpPr>
        <p:spPr>
          <a:xfrm rot="5400000">
            <a:off x="15855819" y="8721332"/>
            <a:ext cx="573338" cy="5117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414"/>
                  <a:pt x="10800" y="924"/>
                </a:cubicBezTo>
                <a:lnTo>
                  <a:pt x="10800" y="9876"/>
                </a:lnTo>
                <a:cubicBezTo>
                  <a:pt x="10800" y="10386"/>
                  <a:pt x="15635" y="10800"/>
                  <a:pt x="21600" y="10800"/>
                </a:cubicBezTo>
                <a:cubicBezTo>
                  <a:pt x="15635" y="10800"/>
                  <a:pt x="10800" y="11214"/>
                  <a:pt x="10800" y="11724"/>
                </a:cubicBezTo>
                <a:lnTo>
                  <a:pt x="10800" y="20676"/>
                </a:lnTo>
                <a:cubicBezTo>
                  <a:pt x="10800" y="21186"/>
                  <a:pt x="5965" y="21600"/>
                  <a:pt x="0" y="21600"/>
                </a:cubicBezTo>
              </a:path>
            </a:pathLst>
          </a:custGeom>
          <a:ln>
            <a:solidFill>
              <a:srgbClr val="595959"/>
            </a:solidFill>
          </a:ln>
        </p:spPr>
        <p:txBody>
          <a:bodyPr lIns="0" tIns="0" rIns="0" bIns="0" anchor="ctr"/>
          <a:lstStyle/>
          <a:p>
            <a:pPr algn="l" defTabSz="914400">
              <a:defRPr sz="14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3" name="Google Shape;79;p3"/>
          <p:cNvSpPr txBox="1"/>
          <p:nvPr/>
        </p:nvSpPr>
        <p:spPr>
          <a:xfrm>
            <a:off x="19861598" y="7768552"/>
            <a:ext cx="979477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32</a:t>
            </a:r>
          </a:p>
        </p:txBody>
      </p:sp>
      <p:sp>
        <p:nvSpPr>
          <p:cNvPr id="224" name="Google Shape;80;p3"/>
          <p:cNvSpPr txBox="1"/>
          <p:nvPr/>
        </p:nvSpPr>
        <p:spPr>
          <a:xfrm>
            <a:off x="15891943" y="11645186"/>
            <a:ext cx="849601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32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Вводное заняти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Занятие 2</a:t>
            </a:r>
          </a:p>
        </p:txBody>
      </p:sp>
      <p:sp>
        <p:nvSpPr>
          <p:cNvPr id="145" name="Часть I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dirty="0" err="1"/>
              <a:t>Отимизация</a:t>
            </a:r>
            <a:r>
              <a:rPr dirty="0"/>
              <a:t> и </a:t>
            </a:r>
            <a:r>
              <a:rPr dirty="0" err="1"/>
              <a:t>регуляризация</a:t>
            </a:r>
            <a:endParaRPr dirty="0"/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dirty="0" err="1"/>
              <a:t>Сверточные</a:t>
            </a:r>
            <a:r>
              <a:rPr dirty="0"/>
              <a:t> </a:t>
            </a:r>
            <a:r>
              <a:rPr dirty="0" err="1"/>
              <a:t>сети</a:t>
            </a:r>
            <a:endParaRPr dirty="0"/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dirty="0" err="1"/>
              <a:t>Архитектуры</a:t>
            </a:r>
            <a:r>
              <a:rPr dirty="0"/>
              <a:t> </a:t>
            </a:r>
            <a:r>
              <a:rPr dirty="0" err="1"/>
              <a:t>сверточных</a:t>
            </a:r>
            <a:r>
              <a:rPr dirty="0"/>
              <a:t> </a:t>
            </a:r>
            <a:r>
              <a:rPr dirty="0" err="1"/>
              <a:t>сетей</a:t>
            </a:r>
            <a:endParaRPr dirty="0"/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dirty="0" err="1"/>
              <a:t>Предобученные</a:t>
            </a:r>
            <a:r>
              <a:rPr dirty="0"/>
              <a:t> </a:t>
            </a:r>
            <a:r>
              <a:rPr dirty="0" err="1"/>
              <a:t>модели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слишком много нейронов в 1 слое сети (W * H)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слишком много нейронов в 1 слое сети (W * H)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Ломаются пространственные отношения на картинке, которые могли бы помочь сети в задаче классификации</a:t>
            </a:r>
          </a:p>
          <a:p>
            <a:pPr algn="l">
              <a:lnSpc>
                <a:spcPct val="90000"/>
              </a:lnSpc>
              <a:spcBef>
                <a:spcPts val="1600"/>
              </a:spcBef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7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Классификация полносвязной сетью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Что отличает четверку от восьмерки?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lvl="1" indent="228600" algn="l">
              <a:lnSpc>
                <a:spcPct val="90000"/>
              </a:lnSpc>
              <a:spcBef>
                <a:spcPts val="1600"/>
              </a:spcBef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Что отличает четверку от восьмерки?</a:t>
            </a:r>
          </a:p>
          <a:p>
            <a:pPr algn="l">
              <a:lnSpc>
                <a:spcPct val="90000"/>
              </a:lnSpc>
              <a:spcBef>
                <a:spcPts val="1600"/>
              </a:spcBef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0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Классификация полносвязной сетью</a:t>
            </a:r>
          </a:p>
        </p:txBody>
      </p:sp>
      <p:pic>
        <p:nvPicPr>
          <p:cNvPr id="231" name="Google Shape;98;p6" descr="Google Shape;98;p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562" y="6035840"/>
            <a:ext cx="2957576" cy="3523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Google Shape;99;p6" descr="Google Shape;99;p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326" y="6035840"/>
            <a:ext cx="3546634" cy="3523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107;p7" descr="Google Shape;107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562" y="6057900"/>
            <a:ext cx="2957576" cy="4100285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Что отличает четверку от восьмерки?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lvl="1" indent="228600" algn="l">
              <a:lnSpc>
                <a:spcPct val="90000"/>
              </a:lnSpc>
              <a:spcBef>
                <a:spcPts val="1600"/>
              </a:spcBef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Что отличает четверку от восьмерки?</a:t>
            </a:r>
          </a:p>
          <a:p>
            <a:pPr algn="l">
              <a:lnSpc>
                <a:spcPct val="90000"/>
              </a:lnSpc>
              <a:spcBef>
                <a:spcPts val="1600"/>
              </a:spcBef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Классификация полносвязной сетью</a:t>
            </a:r>
          </a:p>
        </p:txBody>
      </p:sp>
      <p:pic>
        <p:nvPicPr>
          <p:cNvPr id="237" name="Google Shape;108;p7" descr="Google Shape;108;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921" y="6300870"/>
            <a:ext cx="3570540" cy="3614345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Google Shape;109;p7"/>
          <p:cNvSpPr txBox="1"/>
          <p:nvPr/>
        </p:nvSpPr>
        <p:spPr>
          <a:xfrm>
            <a:off x="1418912" y="10840986"/>
            <a:ext cx="21844001" cy="1402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У четверки преимущественно горизонтальные и вертикальные линии, у восьмерки линии плавные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Свертка</a:t>
            </a:r>
          </a:p>
        </p:txBody>
      </p:sp>
      <p:pic>
        <p:nvPicPr>
          <p:cNvPr id="241" name="Google Shape;115;p8" descr="Google Shape;115;p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566" y="4140037"/>
            <a:ext cx="8254896" cy="8231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Google Shape;116;p8" descr="Google Shape;116;p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886" y="6963071"/>
            <a:ext cx="2507634" cy="2400465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Google Shape;117;p8"/>
          <p:cNvSpPr txBox="1"/>
          <p:nvPr/>
        </p:nvSpPr>
        <p:spPr>
          <a:xfrm>
            <a:off x="5733364" y="3263831"/>
            <a:ext cx="5212532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Изображение</a:t>
            </a:r>
          </a:p>
        </p:txBody>
      </p:sp>
      <p:sp>
        <p:nvSpPr>
          <p:cNvPr id="244" name="Google Shape;118;p8"/>
          <p:cNvSpPr txBox="1"/>
          <p:nvPr/>
        </p:nvSpPr>
        <p:spPr>
          <a:xfrm>
            <a:off x="15503980" y="5735497"/>
            <a:ext cx="2353444" cy="1402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Ядро (фильтр)</a:t>
            </a:r>
          </a:p>
        </p:txBody>
      </p:sp>
      <p:sp>
        <p:nvSpPr>
          <p:cNvPr id="245" name="stride - шаг сверки по изображению"/>
          <p:cNvSpPr txBox="1"/>
          <p:nvPr/>
        </p:nvSpPr>
        <p:spPr>
          <a:xfrm>
            <a:off x="13480683" y="9746508"/>
            <a:ext cx="640003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stride - шаг сверки по изображению</a:t>
            </a:r>
          </a:p>
        </p:txBody>
      </p:sp>
      <p:sp>
        <p:nvSpPr>
          <p:cNvPr id="246" name="padding - заполнение «рамки» вокруг  изображения"/>
          <p:cNvSpPr txBox="1"/>
          <p:nvPr/>
        </p:nvSpPr>
        <p:spPr>
          <a:xfrm>
            <a:off x="13448998" y="10403979"/>
            <a:ext cx="929259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padding - заполнение «рамки» вокруг  изображения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Свертка</a:t>
            </a:r>
          </a:p>
        </p:txBody>
      </p:sp>
      <p:pic>
        <p:nvPicPr>
          <p:cNvPr id="249" name="Google Shape;127;p9" descr="Google Shape;127;p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32" y="5853404"/>
            <a:ext cx="5672746" cy="5656808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Google Shape;129;p9"/>
          <p:cNvSpPr/>
          <p:nvPr/>
        </p:nvSpPr>
        <p:spPr>
          <a:xfrm>
            <a:off x="13321441" y="6009491"/>
            <a:ext cx="5527742" cy="5344634"/>
          </a:xfrm>
          <a:prstGeom prst="rect">
            <a:avLst/>
          </a:prstGeom>
          <a:solidFill>
            <a:srgbClr val="F3F3F3"/>
          </a:solidFill>
          <a:ln>
            <a:solidFill>
              <a:srgbClr val="595959"/>
            </a:solidFill>
          </a:ln>
        </p:spPr>
        <p:txBody>
          <a:bodyPr lIns="0" tIns="0" rIns="0" bIns="0" anchor="ctr"/>
          <a:lstStyle/>
          <a:p>
            <a:pPr algn="l" defTabSz="914400">
              <a:defRPr sz="14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51" name="Google Shape;130;p9"/>
          <p:cNvSpPr txBox="1"/>
          <p:nvPr/>
        </p:nvSpPr>
        <p:spPr>
          <a:xfrm>
            <a:off x="13374489" y="5966319"/>
            <a:ext cx="321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2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1</a:t>
            </a:r>
          </a:p>
        </p:txBody>
      </p:sp>
      <p:pic>
        <p:nvPicPr>
          <p:cNvPr id="252" name="Google Shape;128;p9" descr="Google Shape;128;p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725" y="5853404"/>
            <a:ext cx="1102047" cy="1054969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Google Shape;131;p9"/>
          <p:cNvSpPr/>
          <p:nvPr/>
        </p:nvSpPr>
        <p:spPr>
          <a:xfrm>
            <a:off x="6845565" y="5026488"/>
            <a:ext cx="6687189" cy="842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73" extrusionOk="0">
                <a:moveTo>
                  <a:pt x="0" y="18200"/>
                </a:moveTo>
                <a:cubicBezTo>
                  <a:pt x="3462" y="11224"/>
                  <a:pt x="6925" y="2908"/>
                  <a:pt x="10689" y="525"/>
                </a:cubicBezTo>
                <a:cubicBezTo>
                  <a:pt x="14562" y="-1927"/>
                  <a:pt x="19849" y="4169"/>
                  <a:pt x="21600" y="19673"/>
                </a:cubicBezTo>
              </a:path>
            </a:pathLst>
          </a:custGeom>
          <a:ln w="19050">
            <a:solidFill>
              <a:srgbClr val="6AA84F"/>
            </a:solidFill>
          </a:ln>
        </p:spPr>
        <p:txBody>
          <a:bodyPr lIns="0" tIns="0" rIns="0" bIns="0" anchor="ctr"/>
          <a:lstStyle/>
          <a:p>
            <a:pPr algn="l" defTabSz="914400">
              <a:defRPr sz="14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54" name="Google Shape;133;p9" descr="Google Shape;133;p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548" y="3832696"/>
            <a:ext cx="962401" cy="1054969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Google Shape;143;p10"/>
          <p:cNvSpPr txBox="1"/>
          <p:nvPr/>
        </p:nvSpPr>
        <p:spPr>
          <a:xfrm>
            <a:off x="6226831" y="5126709"/>
            <a:ext cx="15432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2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1 (stride)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Свертка</a:t>
            </a:r>
          </a:p>
        </p:txBody>
      </p:sp>
      <p:pic>
        <p:nvPicPr>
          <p:cNvPr id="258" name="Google Shape;127;p9" descr="Google Shape;127;p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32" y="5853404"/>
            <a:ext cx="5672746" cy="5656808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Google Shape;129;p9"/>
          <p:cNvSpPr/>
          <p:nvPr/>
        </p:nvSpPr>
        <p:spPr>
          <a:xfrm>
            <a:off x="13321441" y="6009491"/>
            <a:ext cx="5527742" cy="5344634"/>
          </a:xfrm>
          <a:prstGeom prst="rect">
            <a:avLst/>
          </a:prstGeom>
          <a:solidFill>
            <a:srgbClr val="F3F3F3"/>
          </a:solidFill>
          <a:ln>
            <a:solidFill>
              <a:srgbClr val="595959"/>
            </a:solidFill>
          </a:ln>
        </p:spPr>
        <p:txBody>
          <a:bodyPr lIns="0" tIns="0" rIns="0" bIns="0" anchor="ctr"/>
          <a:lstStyle/>
          <a:p>
            <a:pPr algn="l" defTabSz="914400">
              <a:defRPr sz="14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60" name="Google Shape;130;p9"/>
          <p:cNvSpPr txBox="1"/>
          <p:nvPr/>
        </p:nvSpPr>
        <p:spPr>
          <a:xfrm>
            <a:off x="13374489" y="5966319"/>
            <a:ext cx="321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2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1</a:t>
            </a:r>
          </a:p>
        </p:txBody>
      </p:sp>
      <p:pic>
        <p:nvPicPr>
          <p:cNvPr id="261" name="Google Shape;128;p9" descr="Google Shape;128;p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372" y="5818051"/>
            <a:ext cx="1102047" cy="1054969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Google Shape;131;p9"/>
          <p:cNvSpPr/>
          <p:nvPr/>
        </p:nvSpPr>
        <p:spPr>
          <a:xfrm>
            <a:off x="7093118" y="5026488"/>
            <a:ext cx="6687189" cy="842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73" extrusionOk="0">
                <a:moveTo>
                  <a:pt x="0" y="18200"/>
                </a:moveTo>
                <a:cubicBezTo>
                  <a:pt x="3462" y="11224"/>
                  <a:pt x="6925" y="2908"/>
                  <a:pt x="10689" y="525"/>
                </a:cubicBezTo>
                <a:cubicBezTo>
                  <a:pt x="14562" y="-1927"/>
                  <a:pt x="19849" y="4169"/>
                  <a:pt x="21600" y="19673"/>
                </a:cubicBezTo>
              </a:path>
            </a:pathLst>
          </a:custGeom>
          <a:ln w="19050">
            <a:solidFill>
              <a:srgbClr val="6AA84F"/>
            </a:solidFill>
          </a:ln>
        </p:spPr>
        <p:txBody>
          <a:bodyPr lIns="0" tIns="0" rIns="0" bIns="0" anchor="ctr"/>
          <a:lstStyle/>
          <a:p>
            <a:pPr algn="l" defTabSz="914400">
              <a:defRPr sz="14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63" name="Google Shape;147;p10" descr="Google Shape;147;p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558" y="3942679"/>
            <a:ext cx="1224705" cy="1270047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Google Shape;144;p10"/>
          <p:cNvSpPr txBox="1"/>
          <p:nvPr/>
        </p:nvSpPr>
        <p:spPr>
          <a:xfrm>
            <a:off x="13603340" y="5966319"/>
            <a:ext cx="4191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2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-5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Свертка</a:t>
            </a:r>
          </a:p>
        </p:txBody>
      </p:sp>
      <p:pic>
        <p:nvPicPr>
          <p:cNvPr id="267" name="Google Shape;127;p9" descr="Google Shape;127;p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32" y="5853404"/>
            <a:ext cx="5672746" cy="5656808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Google Shape;129;p9"/>
          <p:cNvSpPr/>
          <p:nvPr/>
        </p:nvSpPr>
        <p:spPr>
          <a:xfrm>
            <a:off x="13321441" y="6009491"/>
            <a:ext cx="5527742" cy="5344634"/>
          </a:xfrm>
          <a:prstGeom prst="rect">
            <a:avLst/>
          </a:prstGeom>
          <a:solidFill>
            <a:srgbClr val="F3F3F3"/>
          </a:solidFill>
          <a:ln>
            <a:solidFill>
              <a:srgbClr val="595959"/>
            </a:solidFill>
          </a:ln>
        </p:spPr>
        <p:txBody>
          <a:bodyPr lIns="0" tIns="0" rIns="0" bIns="0" anchor="ctr"/>
          <a:lstStyle/>
          <a:p>
            <a:pPr algn="l" defTabSz="914400">
              <a:defRPr sz="14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69" name="Google Shape;130;p9"/>
          <p:cNvSpPr txBox="1"/>
          <p:nvPr/>
        </p:nvSpPr>
        <p:spPr>
          <a:xfrm>
            <a:off x="13374489" y="5966319"/>
            <a:ext cx="321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2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1</a:t>
            </a:r>
          </a:p>
        </p:txBody>
      </p:sp>
      <p:pic>
        <p:nvPicPr>
          <p:cNvPr id="270" name="Google Shape;128;p9" descr="Google Shape;128;p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972" y="5853404"/>
            <a:ext cx="1102047" cy="1054969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Google Shape;131;p9"/>
          <p:cNvSpPr/>
          <p:nvPr/>
        </p:nvSpPr>
        <p:spPr>
          <a:xfrm>
            <a:off x="7499813" y="5008806"/>
            <a:ext cx="6687188" cy="842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73" extrusionOk="0">
                <a:moveTo>
                  <a:pt x="0" y="18200"/>
                </a:moveTo>
                <a:cubicBezTo>
                  <a:pt x="3462" y="11224"/>
                  <a:pt x="6925" y="2908"/>
                  <a:pt x="10689" y="525"/>
                </a:cubicBezTo>
                <a:cubicBezTo>
                  <a:pt x="14562" y="-1927"/>
                  <a:pt x="19849" y="4169"/>
                  <a:pt x="21600" y="19673"/>
                </a:cubicBezTo>
              </a:path>
            </a:pathLst>
          </a:custGeom>
          <a:ln w="19050">
            <a:solidFill>
              <a:srgbClr val="6AA84F"/>
            </a:solidFill>
          </a:ln>
        </p:spPr>
        <p:txBody>
          <a:bodyPr lIns="0" tIns="0" rIns="0" bIns="0" anchor="ctr"/>
          <a:lstStyle/>
          <a:p>
            <a:pPr algn="l" defTabSz="914400">
              <a:defRPr sz="14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2" name="Google Shape;144;p10"/>
          <p:cNvSpPr txBox="1"/>
          <p:nvPr/>
        </p:nvSpPr>
        <p:spPr>
          <a:xfrm>
            <a:off x="13603340" y="5966319"/>
            <a:ext cx="4191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2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-5</a:t>
            </a:r>
          </a:p>
        </p:txBody>
      </p:sp>
      <p:sp>
        <p:nvSpPr>
          <p:cNvPr id="273" name="Google Shape;144;p10"/>
          <p:cNvSpPr txBox="1"/>
          <p:nvPr/>
        </p:nvSpPr>
        <p:spPr>
          <a:xfrm>
            <a:off x="13942528" y="5966319"/>
            <a:ext cx="4191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2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6</a:t>
            </a:r>
          </a:p>
        </p:txBody>
      </p:sp>
      <p:pic>
        <p:nvPicPr>
          <p:cNvPr id="274" name="Google Shape;161;p11" descr="Google Shape;161;p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079" y="4050218"/>
            <a:ext cx="945834" cy="10549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Свертка</a:t>
            </a:r>
          </a:p>
        </p:txBody>
      </p:sp>
      <p:pic>
        <p:nvPicPr>
          <p:cNvPr id="277" name="Google Shape;127;p9" descr="Google Shape;127;p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32" y="5853404"/>
            <a:ext cx="5672746" cy="5656808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Google Shape;129;p9"/>
          <p:cNvSpPr/>
          <p:nvPr/>
        </p:nvSpPr>
        <p:spPr>
          <a:xfrm>
            <a:off x="13321441" y="6009491"/>
            <a:ext cx="5527742" cy="5344634"/>
          </a:xfrm>
          <a:prstGeom prst="rect">
            <a:avLst/>
          </a:prstGeom>
          <a:solidFill>
            <a:srgbClr val="F3F3F3"/>
          </a:solidFill>
          <a:ln>
            <a:solidFill>
              <a:srgbClr val="595959"/>
            </a:solidFill>
          </a:ln>
        </p:spPr>
        <p:txBody>
          <a:bodyPr lIns="0" tIns="0" rIns="0" bIns="0" anchor="ctr"/>
          <a:lstStyle/>
          <a:p>
            <a:pPr algn="l" defTabSz="914400">
              <a:defRPr sz="14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9" name="Google Shape;130;p9"/>
          <p:cNvSpPr txBox="1"/>
          <p:nvPr/>
        </p:nvSpPr>
        <p:spPr>
          <a:xfrm>
            <a:off x="13374489" y="5966319"/>
            <a:ext cx="321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2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1</a:t>
            </a:r>
          </a:p>
        </p:txBody>
      </p:sp>
      <p:pic>
        <p:nvPicPr>
          <p:cNvPr id="280" name="Google Shape;128;p9" descr="Google Shape;128;p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407" y="6118651"/>
            <a:ext cx="1102047" cy="1054969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Google Shape;131;p9"/>
          <p:cNvSpPr/>
          <p:nvPr/>
        </p:nvSpPr>
        <p:spPr>
          <a:xfrm>
            <a:off x="6774836" y="5008806"/>
            <a:ext cx="6687188" cy="842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73" extrusionOk="0">
                <a:moveTo>
                  <a:pt x="0" y="18200"/>
                </a:moveTo>
                <a:cubicBezTo>
                  <a:pt x="3462" y="11224"/>
                  <a:pt x="6925" y="2908"/>
                  <a:pt x="10689" y="525"/>
                </a:cubicBezTo>
                <a:cubicBezTo>
                  <a:pt x="14562" y="-1927"/>
                  <a:pt x="19849" y="4169"/>
                  <a:pt x="21600" y="19673"/>
                </a:cubicBezTo>
              </a:path>
            </a:pathLst>
          </a:custGeom>
          <a:ln w="19050">
            <a:solidFill>
              <a:srgbClr val="6AA84F"/>
            </a:solidFill>
          </a:ln>
        </p:spPr>
        <p:txBody>
          <a:bodyPr lIns="0" tIns="0" rIns="0" bIns="0" anchor="ctr"/>
          <a:lstStyle/>
          <a:p>
            <a:pPr algn="l" defTabSz="914400">
              <a:defRPr sz="14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2" name="Google Shape;172;p12"/>
          <p:cNvSpPr txBox="1"/>
          <p:nvPr/>
        </p:nvSpPr>
        <p:spPr>
          <a:xfrm>
            <a:off x="13582229" y="5966319"/>
            <a:ext cx="9034307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2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-5 6 10 -4 5 -3 -12 7 6 9 -18 -3 9 2 5 -4 0 1 </a:t>
            </a:r>
          </a:p>
        </p:txBody>
      </p:sp>
      <p:sp>
        <p:nvSpPr>
          <p:cNvPr id="283" name="Google Shape;130;p9"/>
          <p:cNvSpPr txBox="1"/>
          <p:nvPr/>
        </p:nvSpPr>
        <p:spPr>
          <a:xfrm>
            <a:off x="13374489" y="6402311"/>
            <a:ext cx="321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2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4</a:t>
            </a:r>
          </a:p>
        </p:txBody>
      </p:sp>
      <p:pic>
        <p:nvPicPr>
          <p:cNvPr id="284" name="Google Shape;174;p12" descr="Google Shape;174;p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07" y="3982599"/>
            <a:ext cx="1102047" cy="1190206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Google Shape;171;p12"/>
          <p:cNvSpPr txBox="1"/>
          <p:nvPr/>
        </p:nvSpPr>
        <p:spPr>
          <a:xfrm rot="16200000">
            <a:off x="4335550" y="5966319"/>
            <a:ext cx="1512277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2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1 (stride)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Свертка. Padding</a:t>
            </a:r>
          </a:p>
        </p:txBody>
      </p:sp>
      <p:pic>
        <p:nvPicPr>
          <p:cNvPr id="288" name="Снимок экрана 2022-02-22 в 16.35.26.png" descr="Снимок экрана 2022-02-22 в 16.35.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144" y="3955368"/>
            <a:ext cx="18991844" cy="88570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Свертка. Stride</a:t>
            </a:r>
          </a:p>
        </p:txBody>
      </p:sp>
      <p:pic>
        <p:nvPicPr>
          <p:cNvPr id="291" name="Google Shape;237;p15" descr="Google Shape;237;p1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758737" y="3515467"/>
            <a:ext cx="12866526" cy="7703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74" name="Заголовок 4"/>
          <p:cNvSpPr txBox="1"/>
          <p:nvPr/>
        </p:nvSpPr>
        <p:spPr>
          <a:xfrm>
            <a:off x="1371600" y="5334000"/>
            <a:ext cx="1661160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t>Оптимизация и регуляризация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Свертка. Цветные изображения</a:t>
            </a:r>
          </a:p>
        </p:txBody>
      </p:sp>
      <p:pic>
        <p:nvPicPr>
          <p:cNvPr id="294" name="Google Shape;242;p16" descr="Google Shape;242;p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2856" y="5719645"/>
            <a:ext cx="9691082" cy="5006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Google Shape;245;p16" descr="Google Shape;245;p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733" y="5776981"/>
            <a:ext cx="9625135" cy="5006342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Google Shape;243;p16"/>
          <p:cNvSpPr txBox="1"/>
          <p:nvPr/>
        </p:nvSpPr>
        <p:spPr>
          <a:xfrm>
            <a:off x="5937050" y="4693059"/>
            <a:ext cx="2878501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3d свертка</a:t>
            </a:r>
          </a:p>
        </p:txBody>
      </p:sp>
      <p:sp>
        <p:nvSpPr>
          <p:cNvPr id="297" name="Google Shape;244;p16"/>
          <p:cNvSpPr txBox="1"/>
          <p:nvPr/>
        </p:nvSpPr>
        <p:spPr>
          <a:xfrm>
            <a:off x="13291771" y="4797567"/>
            <a:ext cx="7223180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Поканальная 2d свертка</a:t>
            </a:r>
          </a:p>
        </p:txBody>
      </p:sp>
      <p:sp>
        <p:nvSpPr>
          <p:cNvPr id="298" name="Google Shape;248;p16"/>
          <p:cNvSpPr txBox="1"/>
          <p:nvPr/>
        </p:nvSpPr>
        <p:spPr>
          <a:xfrm>
            <a:off x="6951906" y="3101031"/>
            <a:ext cx="12037328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Цветное (RGB) изображение трехмерное (H*W*3) 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Свертка</a:t>
            </a:r>
          </a:p>
        </p:txBody>
      </p:sp>
      <p:sp>
        <p:nvSpPr>
          <p:cNvPr id="301" name="Google Shape;248;p16"/>
          <p:cNvSpPr txBox="1"/>
          <p:nvPr/>
        </p:nvSpPr>
        <p:spPr>
          <a:xfrm>
            <a:off x="1546884" y="2614236"/>
            <a:ext cx="21480646" cy="1402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</a:p>
        </p:txBody>
      </p:sp>
      <p:pic>
        <p:nvPicPr>
          <p:cNvPr id="302" name="Снимок экрана 2022-02-22 в 16.41.56.png" descr="Снимок экрана 2022-02-22 в 16.41.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014" y="4148328"/>
            <a:ext cx="17959714" cy="9130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Свертка</a:t>
            </a:r>
          </a:p>
        </p:txBody>
      </p:sp>
      <p:sp>
        <p:nvSpPr>
          <p:cNvPr id="305" name="Google Shape;248;p16"/>
          <p:cNvSpPr txBox="1"/>
          <p:nvPr/>
        </p:nvSpPr>
        <p:spPr>
          <a:xfrm>
            <a:off x="1546884" y="2614236"/>
            <a:ext cx="21480646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Пример фильтра на горизонтальные линии</a:t>
            </a:r>
          </a:p>
        </p:txBody>
      </p:sp>
      <p:pic>
        <p:nvPicPr>
          <p:cNvPr id="306" name="Снимок экрана 2022-02-22 в 16.44.08.png" descr="Снимок экрана 2022-02-22 в 16.44.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342" y="4280095"/>
            <a:ext cx="19637731" cy="69834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Свертка</a:t>
            </a:r>
          </a:p>
        </p:txBody>
      </p:sp>
      <p:sp>
        <p:nvSpPr>
          <p:cNvPr id="309" name="Google Shape;248;p16"/>
          <p:cNvSpPr txBox="1"/>
          <p:nvPr/>
        </p:nvSpPr>
        <p:spPr>
          <a:xfrm>
            <a:off x="1546884" y="2614236"/>
            <a:ext cx="21480646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Пример фильтра на вертикальные линии</a:t>
            </a:r>
          </a:p>
        </p:txBody>
      </p:sp>
      <p:pic>
        <p:nvPicPr>
          <p:cNvPr id="310" name="Снимок экрана 2022-02-22 в 16.44.28.png" descr="Снимок экрана 2022-02-22 в 16.44.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424" y="4369191"/>
            <a:ext cx="20233152" cy="6656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Свертка</a:t>
            </a:r>
          </a:p>
        </p:txBody>
      </p:sp>
      <p:pic>
        <p:nvPicPr>
          <p:cNvPr id="313" name="Снимок экрана 2022-02-22 в 16.51.06.png" descr="Снимок экрана 2022-02-22 в 16.51.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45" y="5573889"/>
            <a:ext cx="19840324" cy="73002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Свертка. Глубокие сверточные сети</a:t>
            </a:r>
          </a:p>
        </p:txBody>
      </p:sp>
      <p:pic>
        <p:nvPicPr>
          <p:cNvPr id="316" name="Снимок экрана 2022-02-22 в 16.55.40.png" descr="Снимок экрана 2022-02-22 в 16.55.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004" y="3885705"/>
            <a:ext cx="17834731" cy="949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Снимок экрана 2022-02-22 в 16.55.40.png" descr="Снимок экрана 2022-02-22 в 16.55.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004" y="4012705"/>
            <a:ext cx="17834731" cy="949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Обучение сверточной сети</a:t>
            </a:r>
          </a:p>
        </p:txBody>
      </p:sp>
      <p:pic>
        <p:nvPicPr>
          <p:cNvPr id="320" name="Снимок экрана 2022-02-22 в 17.04.43.png" descr="Снимок экрана 2022-02-22 в 17.04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063" y="5333029"/>
            <a:ext cx="17221444" cy="7351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Pooling</a:t>
            </a:r>
          </a:p>
        </p:txBody>
      </p:sp>
      <p:pic>
        <p:nvPicPr>
          <p:cNvPr id="323" name="Google Shape;448;p27" descr="Google Shape;448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506" y="6058869"/>
            <a:ext cx="7396921" cy="5448367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Уменьшение размера карт активации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Уменьшение размера карт активации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Уменьшение чувствительность к пространственному расположению объектов</a:t>
            </a:r>
          </a:p>
          <a:p>
            <a:pPr algn="l">
              <a:lnSpc>
                <a:spcPct val="90000"/>
              </a:lnSpc>
              <a:spcBef>
                <a:spcPts val="1600"/>
              </a:spcBef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Pooling</a:t>
            </a:r>
          </a:p>
        </p:txBody>
      </p:sp>
      <p:pic>
        <p:nvPicPr>
          <p:cNvPr id="327" name="Снимок экрана 2022-02-22 в 17.15.20.png" descr="Снимок экрана 2022-02-22 в 17.15.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657" y="4398233"/>
            <a:ext cx="15631514" cy="71622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Pooling</a:t>
            </a:r>
          </a:p>
        </p:txBody>
      </p:sp>
      <p:pic>
        <p:nvPicPr>
          <p:cNvPr id="330" name="Снимок экрана 2022-02-22 в 17.16.03.png" descr="Снимок экрана 2022-02-22 в 17.16.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517" y="5001708"/>
            <a:ext cx="11266965" cy="6438266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Google Shape;248;p16"/>
          <p:cNvSpPr txBox="1"/>
          <p:nvPr/>
        </p:nvSpPr>
        <p:spPr>
          <a:xfrm>
            <a:off x="8339886" y="3755629"/>
            <a:ext cx="21480646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С применением MaxPooling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Инициализация весов</a:t>
            </a:r>
          </a:p>
        </p:txBody>
      </p:sp>
      <p:sp>
        <p:nvSpPr>
          <p:cNvPr id="177" name="Случайно (random) W = k*rand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 err="1"/>
              <a:t>Случайно</a:t>
            </a:r>
            <a:r>
              <a:rPr dirty="0"/>
              <a:t> (random)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 err="1"/>
              <a:t>Инициализация</a:t>
            </a:r>
            <a:r>
              <a:rPr dirty="0"/>
              <a:t> </a:t>
            </a:r>
            <a:r>
              <a:rPr dirty="0" err="1"/>
              <a:t>Хavier</a:t>
            </a:r>
            <a:endParaRPr lang="en-US" dirty="0"/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 err="1"/>
              <a:t>Инициализация</a:t>
            </a:r>
            <a:r>
              <a:rPr dirty="0"/>
              <a:t> He</a:t>
            </a:r>
            <a:br>
              <a:rPr dirty="0"/>
            </a:b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Skip Connection</a:t>
            </a:r>
          </a:p>
        </p:txBody>
      </p:sp>
      <p:sp>
        <p:nvSpPr>
          <p:cNvPr id="334" name="Google Shape;248;p16"/>
          <p:cNvSpPr txBox="1"/>
          <p:nvPr/>
        </p:nvSpPr>
        <p:spPr>
          <a:xfrm>
            <a:off x="1451677" y="3136072"/>
            <a:ext cx="21480646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Идея для борьбы с затухающими градиентами</a:t>
            </a:r>
          </a:p>
        </p:txBody>
      </p:sp>
      <p:pic>
        <p:nvPicPr>
          <p:cNvPr id="335" name="Снимок экрана 2022-02-22 в 17.18.45.png" descr="Снимок экрана 2022-02-22 в 17.18.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377" y="4922745"/>
            <a:ext cx="18359246" cy="5570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Skip Connection</a:t>
            </a:r>
          </a:p>
        </p:txBody>
      </p:sp>
      <p:pic>
        <p:nvPicPr>
          <p:cNvPr id="338" name="Google Shape;557;p32" descr="Google Shape;557;p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98" y="4035325"/>
            <a:ext cx="19480770" cy="5951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Skip Connection</a:t>
            </a:r>
          </a:p>
        </p:txBody>
      </p:sp>
      <p:pic>
        <p:nvPicPr>
          <p:cNvPr id="341" name="Google Shape;557;p32" descr="Google Shape;557;p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98" y="4035325"/>
            <a:ext cx="19480770" cy="5951640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Google Shape;655;p44"/>
          <p:cNvSpPr txBox="1"/>
          <p:nvPr/>
        </p:nvSpPr>
        <p:spPr>
          <a:xfrm>
            <a:off x="11053361" y="5248929"/>
            <a:ext cx="2737796" cy="6021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0.1x0.1 + 0.1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345" name="Заголовок 4"/>
          <p:cNvSpPr txBox="1"/>
          <p:nvPr/>
        </p:nvSpPr>
        <p:spPr>
          <a:xfrm>
            <a:off x="1371600" y="5334000"/>
            <a:ext cx="1661160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t>Архитектуры сверточных сетей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ImageNet</a:t>
            </a:r>
          </a:p>
        </p:txBody>
      </p:sp>
      <p:pic>
        <p:nvPicPr>
          <p:cNvPr id="348" name="Google Shape;584;p36" descr="Google Shape;584;p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56" y="4893440"/>
            <a:ext cx="11237396" cy="4494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Google Shape;594;p37" descr="Google Shape;594;p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6994" y="4589046"/>
            <a:ext cx="9422659" cy="48953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AlexNet</a:t>
            </a:r>
          </a:p>
        </p:txBody>
      </p:sp>
      <p:pic>
        <p:nvPicPr>
          <p:cNvPr id="352" name="Снимок экрана 2022-02-22 в 17.26.23.png" descr="Снимок экрана 2022-02-22 в 17.26.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329" y="4010089"/>
            <a:ext cx="16486489" cy="7437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AlexNet -&gt; VGG </a:t>
            </a:r>
          </a:p>
        </p:txBody>
      </p:sp>
      <p:pic>
        <p:nvPicPr>
          <p:cNvPr id="355" name="Google Shape;618;p40" descr="Google Shape;618;p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" y="5363761"/>
            <a:ext cx="21518802" cy="6784793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conv слои 3х3 (receptive field) - меньше, чем у AlexNet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conv слои 3х3 (receptive field) - меньше, чем у AlexNet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3 FC слоя</a:t>
            </a:r>
          </a:p>
          <a:p>
            <a:pPr algn="l">
              <a:lnSpc>
                <a:spcPct val="90000"/>
              </a:lnSpc>
              <a:spcBef>
                <a:spcPts val="1600"/>
              </a:spcBef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Варианты Residual блоков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Варианты Residual блоков</a:t>
            </a:r>
          </a:p>
        </p:txBody>
      </p:sp>
      <p:sp>
        <p:nvSpPr>
          <p:cNvPr id="359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ResNet</a:t>
            </a:r>
          </a:p>
        </p:txBody>
      </p:sp>
      <p:pic>
        <p:nvPicPr>
          <p:cNvPr id="360" name="Google Shape;670;p46" descr="Google Shape;670;p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863" y="4692115"/>
            <a:ext cx="16999327" cy="8171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ResNet</a:t>
            </a:r>
          </a:p>
        </p:txBody>
      </p:sp>
      <p:pic>
        <p:nvPicPr>
          <p:cNvPr id="363" name="Google Shape;679;p47" descr="Google Shape;679;p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33" y="7316980"/>
            <a:ext cx="23064086" cy="4535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Google Shape;678;p47" descr="Google Shape;678;p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887" y="3740227"/>
            <a:ext cx="7061941" cy="2693730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Google Shape;680;p47"/>
          <p:cNvSpPr/>
          <p:nvPr/>
        </p:nvSpPr>
        <p:spPr>
          <a:xfrm flipH="1">
            <a:off x="6343984" y="5451602"/>
            <a:ext cx="1050468" cy="3913174"/>
          </a:xfrm>
          <a:prstGeom prst="line">
            <a:avLst/>
          </a:prstGeom>
          <a:ln>
            <a:solidFill>
              <a:srgbClr val="595959"/>
            </a:solidFill>
            <a:tailEnd type="triangle"/>
          </a:ln>
        </p:spPr>
        <p:txBody>
          <a:bodyPr lIns="0" tIns="0" rIns="0" bIns="0"/>
          <a:lstStyle/>
          <a:p>
            <a:pPr algn="l" defTabSz="914400">
              <a:defRPr sz="14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66" name="Google Shape;690;p48" descr="Google Shape;690;p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3326" y="1706354"/>
            <a:ext cx="4406317" cy="5210150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Линия"/>
          <p:cNvSpPr/>
          <p:nvPr/>
        </p:nvSpPr>
        <p:spPr>
          <a:xfrm>
            <a:off x="16646219" y="5944106"/>
            <a:ext cx="2200493" cy="1"/>
          </a:xfrm>
          <a:prstGeom prst="line">
            <a:avLst/>
          </a:prstGeom>
          <a:ln w="25400"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DenseNet</a:t>
            </a:r>
          </a:p>
        </p:txBody>
      </p:sp>
      <p:pic>
        <p:nvPicPr>
          <p:cNvPr id="370" name="Google Shape;722;p52" descr="Google Shape;722;p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023" y="4663090"/>
            <a:ext cx="9491428" cy="6322626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DenseBlock:…"/>
          <p:cNvSpPr txBox="1"/>
          <p:nvPr/>
        </p:nvSpPr>
        <p:spPr>
          <a:xfrm>
            <a:off x="1927768" y="5283199"/>
            <a:ext cx="7524325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DenseBlock:</a:t>
            </a:r>
          </a:p>
          <a:p>
            <a: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 </a:t>
            </a:r>
          </a:p>
          <a:p>
            <a: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Каждый последующий слой сети получает на вход все выходы </a:t>
            </a:r>
            <a:r>
              <a:rPr>
                <a:solidFill>
                  <a:srgbClr val="FF0000"/>
                </a:solidFill>
              </a:rPr>
              <a:t>всех</a:t>
            </a:r>
            <a:r>
              <a:t> предыдущих сетей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Инициализация</a:t>
            </a:r>
            <a:r>
              <a:rPr dirty="0"/>
              <a:t> </a:t>
            </a:r>
            <a:r>
              <a:rPr lang="en-US" dirty="0"/>
              <a:t>Xavier</a:t>
            </a:r>
            <a:endParaRPr dirty="0"/>
          </a:p>
        </p:txBody>
      </p:sp>
      <p:sp>
        <p:nvSpPr>
          <p:cNvPr id="177" name="Случайно (random) W = k*rand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Xavier initialization (</a:t>
            </a:r>
            <a:r>
              <a:rPr lang="en-US" dirty="0" err="1"/>
              <a:t>Glorot</a:t>
            </a:r>
            <a:r>
              <a:rPr lang="en-US" dirty="0"/>
              <a:t>, </a:t>
            </a:r>
            <a:r>
              <a:rPr lang="en-US" dirty="0" err="1"/>
              <a:t>Bengio</a:t>
            </a:r>
            <a:r>
              <a:rPr lang="en-US" dirty="0"/>
              <a:t>, 2010)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Рассмотрим простой линейный нейрон: 𝑦 = 𝑤</a:t>
            </a:r>
            <a:r>
              <a:rPr lang="ru-RU" baseline="30000" dirty="0"/>
              <a:t>⊤</a:t>
            </a:r>
            <a:r>
              <a:rPr lang="ru-RU" dirty="0"/>
              <a:t>𝑥 + 𝑏 = ∑ 𝑤</a:t>
            </a:r>
            <a:r>
              <a:rPr lang="ru-RU" baseline="-25000" dirty="0"/>
              <a:t>𝑖</a:t>
            </a:r>
            <a:r>
              <a:rPr lang="ru-RU" dirty="0"/>
              <a:t>𝑥</a:t>
            </a:r>
            <a:r>
              <a:rPr lang="ru-RU" baseline="-25000" dirty="0"/>
              <a:t>𝑖 </a:t>
            </a:r>
            <a:r>
              <a:rPr lang="ru-RU" dirty="0"/>
              <a:t>+ 𝑏</a:t>
            </a:r>
            <a:endParaRPr lang="en-US" dirty="0"/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Его дисперсия равна </a:t>
            </a:r>
            <a:endParaRPr lang="en-US" dirty="0"/>
          </a:p>
          <a:p>
            <a:pPr marL="635000" lvl="1" algn="l">
              <a:lnSpc>
                <a:spcPct val="90000"/>
              </a:lnSpc>
              <a:spcBef>
                <a:spcPts val="1600"/>
              </a:spcBef>
              <a:buSzPct val="125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    Var[𝑦</a:t>
            </a:r>
            <a:r>
              <a:rPr lang="en-US" baseline="-25000" dirty="0"/>
              <a:t>𝑖</a:t>
            </a:r>
            <a:r>
              <a:rPr lang="en-US" dirty="0"/>
              <a:t> ] = Var[</a:t>
            </a:r>
            <a:r>
              <a:rPr lang="ru-RU" dirty="0"/>
              <a:t>𝑤</a:t>
            </a:r>
            <a:r>
              <a:rPr lang="ru-RU" baseline="-25000" dirty="0"/>
              <a:t>𝑖</a:t>
            </a:r>
            <a:r>
              <a:rPr lang="ru-RU" dirty="0"/>
              <a:t>𝑥</a:t>
            </a:r>
            <a:r>
              <a:rPr lang="ru-RU" baseline="-25000" dirty="0"/>
              <a:t>𝑖</a:t>
            </a:r>
            <a:r>
              <a:rPr lang="en-US" dirty="0"/>
              <a:t> ] = 𝔼 [𝑤2 𝑖 𝑥 2 𝑖 ] − (𝔼 [</a:t>
            </a:r>
            <a:r>
              <a:rPr lang="ru-RU" dirty="0"/>
              <a:t>𝑤</a:t>
            </a:r>
            <a:r>
              <a:rPr lang="ru-RU" baseline="-25000" dirty="0"/>
              <a:t>𝑖</a:t>
            </a:r>
            <a:r>
              <a:rPr lang="en-US" dirty="0"/>
              <a:t>𝑥𝑖 ])2 = </a:t>
            </a:r>
          </a:p>
          <a:p>
            <a:pPr marL="635000" lvl="1" algn="l">
              <a:lnSpc>
                <a:spcPct val="90000"/>
              </a:lnSpc>
              <a:spcBef>
                <a:spcPts val="1600"/>
              </a:spcBef>
              <a:buSzPct val="125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    = 𝔼 [</a:t>
            </a:r>
            <a:r>
              <a:rPr lang="ru-RU" dirty="0"/>
              <a:t>𝑥</a:t>
            </a:r>
            <a:r>
              <a:rPr lang="ru-RU" baseline="-25000" dirty="0"/>
              <a:t>𝑖</a:t>
            </a:r>
            <a:r>
              <a:rPr lang="en-US" dirty="0"/>
              <a:t> ] 2 Var[</a:t>
            </a:r>
            <a:r>
              <a:rPr lang="ru-RU" dirty="0"/>
              <a:t>𝑤</a:t>
            </a:r>
            <a:r>
              <a:rPr lang="ru-RU" baseline="-25000" dirty="0"/>
              <a:t>𝑖</a:t>
            </a:r>
            <a:r>
              <a:rPr lang="en-US" dirty="0"/>
              <a:t> ] + 𝔼 [</a:t>
            </a:r>
            <a:r>
              <a:rPr lang="ru-RU" dirty="0"/>
              <a:t>𝑤</a:t>
            </a:r>
            <a:r>
              <a:rPr lang="ru-RU" baseline="-25000" dirty="0"/>
              <a:t>𝑖</a:t>
            </a:r>
            <a:r>
              <a:rPr lang="en-US" dirty="0"/>
              <a:t> ] 2 Var[</a:t>
            </a:r>
            <a:r>
              <a:rPr lang="ru-RU" dirty="0"/>
              <a:t>𝑥</a:t>
            </a:r>
            <a:r>
              <a:rPr lang="ru-RU" baseline="-25000" dirty="0"/>
              <a:t>𝑖</a:t>
            </a:r>
            <a:r>
              <a:rPr lang="en-US" dirty="0"/>
              <a:t> ] + Var[</a:t>
            </a:r>
            <a:r>
              <a:rPr lang="ru-RU" dirty="0"/>
              <a:t>𝑤</a:t>
            </a:r>
            <a:r>
              <a:rPr lang="ru-RU" baseline="-25000" dirty="0"/>
              <a:t>𝑖</a:t>
            </a:r>
            <a:r>
              <a:rPr lang="en-US" dirty="0"/>
              <a:t> ] Var[</a:t>
            </a:r>
            <a:r>
              <a:rPr lang="ru-RU" dirty="0"/>
              <a:t>𝑥</a:t>
            </a:r>
            <a:r>
              <a:rPr lang="ru-RU" baseline="-25000" dirty="0"/>
              <a:t>𝑖</a:t>
            </a:r>
            <a:r>
              <a:rPr lang="en-US" dirty="0"/>
              <a:t> ]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Для нулевого среднего весов </a:t>
            </a:r>
            <a:r>
              <a:rPr lang="en-US" dirty="0"/>
              <a:t>Var[𝑦</a:t>
            </a:r>
            <a:r>
              <a:rPr lang="en-US" baseline="-25000" dirty="0"/>
              <a:t>𝑖</a:t>
            </a:r>
            <a:r>
              <a:rPr lang="en-US" dirty="0"/>
              <a:t> ] = Var[</a:t>
            </a:r>
            <a:r>
              <a:rPr lang="ru-RU" dirty="0"/>
              <a:t>𝑤</a:t>
            </a:r>
            <a:r>
              <a:rPr lang="ru-RU" baseline="-25000" dirty="0"/>
              <a:t>𝑖</a:t>
            </a:r>
            <a:r>
              <a:rPr lang="en-US" dirty="0"/>
              <a:t> ] Var[</a:t>
            </a:r>
            <a:r>
              <a:rPr lang="ru-RU" dirty="0"/>
              <a:t>𝑥</a:t>
            </a:r>
            <a:r>
              <a:rPr lang="ru-RU" baseline="-25000" dirty="0"/>
              <a:t>𝑖</a:t>
            </a:r>
            <a:r>
              <a:rPr lang="en-US" dirty="0"/>
              <a:t> ]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И если 𝑤</a:t>
            </a:r>
            <a:r>
              <a:rPr lang="ru-RU" baseline="-25000" dirty="0"/>
              <a:t>𝑖</a:t>
            </a:r>
            <a:r>
              <a:rPr lang="ru-RU" dirty="0"/>
              <a:t> и 𝑥</a:t>
            </a:r>
            <a:r>
              <a:rPr lang="ru-RU" baseline="-25000" dirty="0"/>
              <a:t>𝑖</a:t>
            </a:r>
            <a:r>
              <a:rPr lang="ru-RU" dirty="0"/>
              <a:t> инициализированы независимо из одного и того же распределения </a:t>
            </a:r>
            <a:endParaRPr lang="en-US" dirty="0"/>
          </a:p>
          <a:p>
            <a:pPr marL="635000" lvl="1" algn="l">
              <a:lnSpc>
                <a:spcPct val="90000"/>
              </a:lnSpc>
              <a:spcBef>
                <a:spcPts val="1600"/>
              </a:spcBef>
              <a:buSzPct val="125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    Var[𝑦] = Var[∑ 𝑦</a:t>
            </a:r>
            <a:r>
              <a:rPr lang="en-US" baseline="-25000" dirty="0"/>
              <a:t>𝑖</a:t>
            </a:r>
            <a:r>
              <a:rPr lang="en-US" dirty="0"/>
              <a:t>] = ∑ Var[</a:t>
            </a:r>
            <a:r>
              <a:rPr lang="ru-RU" dirty="0"/>
              <a:t>𝑤</a:t>
            </a:r>
            <a:r>
              <a:rPr lang="ru-RU" baseline="-25000" dirty="0"/>
              <a:t>𝑖</a:t>
            </a:r>
            <a:r>
              <a:rPr lang="ru-RU" dirty="0"/>
              <a:t> 𝑥</a:t>
            </a:r>
            <a:r>
              <a:rPr lang="ru-RU" baseline="-25000" dirty="0"/>
              <a:t>𝑖</a:t>
            </a:r>
            <a:r>
              <a:rPr lang="en-US" dirty="0"/>
              <a:t> ] = 𝑛</a:t>
            </a:r>
            <a:r>
              <a:rPr lang="en-US" baseline="-25000" dirty="0"/>
              <a:t>out</a:t>
            </a:r>
            <a:r>
              <a:rPr lang="en-US" dirty="0"/>
              <a:t> Var[</a:t>
            </a:r>
            <a:r>
              <a:rPr lang="ru-RU" dirty="0"/>
              <a:t>𝑤</a:t>
            </a:r>
            <a:r>
              <a:rPr lang="ru-RU" baseline="-25000" dirty="0"/>
              <a:t>𝑖</a:t>
            </a:r>
            <a:r>
              <a:rPr lang="en-US" dirty="0"/>
              <a:t> ] Var[</a:t>
            </a:r>
            <a:r>
              <a:rPr lang="ru-RU" dirty="0"/>
              <a:t>𝑥</a:t>
            </a:r>
            <a:r>
              <a:rPr lang="ru-RU" baseline="-25000" dirty="0"/>
              <a:t>𝑖</a:t>
            </a:r>
            <a:r>
              <a:rPr lang="en-US" dirty="0"/>
              <a:t> ] 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sz="4000" b="0" dirty="0">
                <a:latin typeface="Helvetica Light"/>
              </a:rPr>
              <a:t>Иначе</a:t>
            </a:r>
            <a:r>
              <a:rPr lang="ru-RU" dirty="0"/>
              <a:t> говоря, дисперсия на выходе пропорциональна дисперсии на входе с коэффициентом </a:t>
            </a:r>
            <a:r>
              <a:rPr lang="en-US" dirty="0"/>
              <a:t>𝑛</a:t>
            </a:r>
            <a:r>
              <a:rPr lang="en-US" baseline="-25000" dirty="0"/>
              <a:t>out</a:t>
            </a:r>
            <a:r>
              <a:rPr lang="en-US" dirty="0"/>
              <a:t> Var[</a:t>
            </a:r>
            <a:r>
              <a:rPr lang="ru-RU" dirty="0"/>
              <a:t>𝑤</a:t>
            </a:r>
            <a:r>
              <a:rPr lang="ru-RU" baseline="-25000" dirty="0"/>
              <a:t>𝑖</a:t>
            </a:r>
            <a:r>
              <a:rPr lang="en-US" dirty="0"/>
              <a:t> ]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dirty="0"/>
          </a:p>
          <a:p>
            <a:pPr marL="635000" lvl="1" algn="l">
              <a:lnSpc>
                <a:spcPct val="90000"/>
              </a:lnSpc>
              <a:spcBef>
                <a:spcPts val="1600"/>
              </a:spcBef>
              <a:buSzPct val="125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7909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DenseNet</a:t>
            </a:r>
          </a:p>
        </p:txBody>
      </p:sp>
      <p:pic>
        <p:nvPicPr>
          <p:cNvPr id="374" name="Google Shape;731;p53" descr="Google Shape;731;p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76" y="5893618"/>
            <a:ext cx="21635844" cy="3490859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Google Shape;732;p53"/>
          <p:cNvSpPr txBox="1"/>
          <p:nvPr/>
        </p:nvSpPr>
        <p:spPr>
          <a:xfrm>
            <a:off x="7538240" y="2917307"/>
            <a:ext cx="15518995" cy="201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l" defTabSz="914400">
              <a:defRPr sz="4000"/>
            </a:pPr>
            <a:r>
              <a:t>Transition layers:</a:t>
            </a:r>
          </a:p>
          <a:p>
            <a: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1x1 conv + pooling, чтобы добиться одинаковой размерности карт активаций на входе каждого dense block’а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Conv Blocks</a:t>
            </a:r>
          </a:p>
        </p:txBody>
      </p:sp>
      <p:sp>
        <p:nvSpPr>
          <p:cNvPr id="378" name="Google Shape;732;p53"/>
          <p:cNvSpPr txBox="1"/>
          <p:nvPr/>
        </p:nvSpPr>
        <p:spPr>
          <a:xfrm>
            <a:off x="1187779" y="2917307"/>
            <a:ext cx="15518995" cy="1402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ResNet и DenseNet состоят из блоков </a:t>
            </a:r>
          </a:p>
          <a:p>
            <a: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Блоки могут любыми</a:t>
            </a:r>
          </a:p>
        </p:txBody>
      </p:sp>
      <p:pic>
        <p:nvPicPr>
          <p:cNvPr id="379" name="Google Shape;747;p55" descr="Google Shape;747;p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489" y="6552380"/>
            <a:ext cx="18585022" cy="5322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Inception</a:t>
            </a:r>
          </a:p>
        </p:txBody>
      </p:sp>
      <p:sp>
        <p:nvSpPr>
          <p:cNvPr id="382" name="Google Shape;732;p53"/>
          <p:cNvSpPr txBox="1"/>
          <p:nvPr/>
        </p:nvSpPr>
        <p:spPr>
          <a:xfrm>
            <a:off x="1187779" y="2917307"/>
            <a:ext cx="15518995" cy="1402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Идея: сделать несколько сверточные слоев с разными размерами фильтров на одном уровне</a:t>
            </a:r>
          </a:p>
        </p:txBody>
      </p:sp>
      <p:pic>
        <p:nvPicPr>
          <p:cNvPr id="383" name="Google Shape;760;p57" descr="Google Shape;760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857" y="5673350"/>
            <a:ext cx="10484285" cy="5885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GoogleNet (Inception)</a:t>
            </a:r>
          </a:p>
        </p:txBody>
      </p:sp>
      <p:pic>
        <p:nvPicPr>
          <p:cNvPr id="386" name="Google Shape;768;p58" descr="Google Shape;768;p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97" y="8003675"/>
            <a:ext cx="20509199" cy="4591912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Google Shape;770;p58"/>
          <p:cNvSpPr/>
          <p:nvPr/>
        </p:nvSpPr>
        <p:spPr>
          <a:xfrm flipH="1">
            <a:off x="7078122" y="7767203"/>
            <a:ext cx="1168459" cy="1516455"/>
          </a:xfrm>
          <a:prstGeom prst="line">
            <a:avLst/>
          </a:prstGeom>
          <a:ln w="19050">
            <a:solidFill>
              <a:srgbClr val="595959"/>
            </a:solidFill>
            <a:tailEnd type="triangle"/>
          </a:ln>
        </p:spPr>
        <p:txBody>
          <a:bodyPr lIns="0" tIns="0" rIns="0" bIns="0"/>
          <a:lstStyle/>
          <a:p>
            <a:pPr algn="l" defTabSz="914400">
              <a:defRPr sz="14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88" name="Google Shape;771;p58" descr="Google Shape;771;p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382" y="4283123"/>
            <a:ext cx="6941985" cy="3478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GoogleNet (Inception)</a:t>
            </a:r>
          </a:p>
        </p:txBody>
      </p:sp>
      <p:pic>
        <p:nvPicPr>
          <p:cNvPr id="391" name="Google Shape;768;p58" descr="Google Shape;768;p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97" y="8003675"/>
            <a:ext cx="20509199" cy="4591912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Google Shape;770;p58"/>
          <p:cNvSpPr/>
          <p:nvPr/>
        </p:nvSpPr>
        <p:spPr>
          <a:xfrm>
            <a:off x="11366493" y="5864278"/>
            <a:ext cx="1318329" cy="5569680"/>
          </a:xfrm>
          <a:prstGeom prst="line">
            <a:avLst/>
          </a:prstGeom>
          <a:ln w="19050">
            <a:solidFill>
              <a:srgbClr val="595959"/>
            </a:solidFill>
            <a:tailEnd type="triangle"/>
          </a:ln>
        </p:spPr>
        <p:txBody>
          <a:bodyPr lIns="0" tIns="0" rIns="0" bIns="0"/>
          <a:lstStyle/>
          <a:p>
            <a:pPr algn="l" defTabSz="914400">
              <a:defRPr sz="14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93" name="Google Shape;782;p59"/>
          <p:cNvSpPr txBox="1"/>
          <p:nvPr/>
        </p:nvSpPr>
        <p:spPr>
          <a:xfrm>
            <a:off x="8021322" y="4301894"/>
            <a:ext cx="9633182" cy="1402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Дополнительные классификаторы для борьбы с затуханием градиентов </a:t>
            </a:r>
          </a:p>
        </p:txBody>
      </p:sp>
      <p:sp>
        <p:nvSpPr>
          <p:cNvPr id="394" name="Google Shape;770;p58"/>
          <p:cNvSpPr/>
          <p:nvPr/>
        </p:nvSpPr>
        <p:spPr>
          <a:xfrm>
            <a:off x="15277217" y="5504483"/>
            <a:ext cx="1924143" cy="5261716"/>
          </a:xfrm>
          <a:prstGeom prst="line">
            <a:avLst/>
          </a:prstGeom>
          <a:ln w="19050">
            <a:solidFill>
              <a:srgbClr val="595959"/>
            </a:solidFill>
            <a:tailEnd type="triangle"/>
          </a:ln>
        </p:spPr>
        <p:txBody>
          <a:bodyPr lIns="0" tIns="0" rIns="0" bIns="0"/>
          <a:lstStyle/>
          <a:p>
            <a:pPr algn="l" defTabSz="914400">
              <a:defRPr sz="14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397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t>Pretrained Models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Pretrained Models</a:t>
            </a:r>
          </a:p>
        </p:txBody>
      </p:sp>
      <p:sp>
        <p:nvSpPr>
          <p:cNvPr id="400" name="Часто размер датасета мал и не позволяет обучить глубокую сеть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Часто размер датасета мал и не позволяет обучить глубокую сеть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Обучение на нем приводит к переобучению модели</a:t>
            </a:r>
          </a:p>
          <a:p>
            <a:pPr algn="l">
              <a:lnSpc>
                <a:spcPct val="90000"/>
              </a:lnSpc>
              <a:spcBef>
                <a:spcPts val="1600"/>
              </a:spcBef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Pretrained Models</a:t>
            </a:r>
          </a:p>
        </p:txBody>
      </p:sp>
      <p:sp>
        <p:nvSpPr>
          <p:cNvPr id="403" name="Часто размер датасета мал и не позволяет обучить глубокую сеть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Часто размер датасета мал и не позволяет обучить глубокую сеть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Обучение на нем приводит к переобучению модели</a:t>
            </a:r>
          </a:p>
          <a:p>
            <a:pPr algn="l">
              <a:lnSpc>
                <a:spcPct val="90000"/>
              </a:lnSpc>
              <a:spcBef>
                <a:spcPts val="1600"/>
              </a:spcBef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 algn="l">
              <a:lnSpc>
                <a:spcPct val="90000"/>
              </a:lnSpc>
              <a:spcBef>
                <a:spcPts val="1600"/>
              </a:spcBef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 algn="l">
              <a:lnSpc>
                <a:spcPct val="90000"/>
              </a:lnSpc>
              <a:spcBef>
                <a:spcPts val="1600"/>
              </a:spcBef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Решение: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Использовать модель, предобученную на большом датасете</a:t>
            </a:r>
          </a:p>
          <a:p>
            <a:pPr algn="l">
              <a:lnSpc>
                <a:spcPct val="90000"/>
              </a:lnSpc>
              <a:spcBef>
                <a:spcPts val="1600"/>
              </a:spcBef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Pretrained Models</a:t>
            </a:r>
          </a:p>
        </p:txBody>
      </p:sp>
      <p:sp>
        <p:nvSpPr>
          <p:cNvPr id="406" name="Обучаем модель на ImageNet"/>
          <p:cNvSpPr txBox="1"/>
          <p:nvPr/>
        </p:nvSpPr>
        <p:spPr>
          <a:xfrm>
            <a:off x="7377063" y="3171727"/>
            <a:ext cx="21844001" cy="367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>
              <a:lnSpc>
                <a:spcPct val="90000"/>
              </a:lnSpc>
              <a:spcBef>
                <a:spcPts val="1600"/>
              </a:spcBef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Обучаем модель на ImageNet</a:t>
            </a:r>
          </a:p>
        </p:txBody>
      </p:sp>
      <p:pic>
        <p:nvPicPr>
          <p:cNvPr id="407" name="Снимок экрана 2022-02-22 в 18.25.38.png" descr="Снимок экрана 2022-02-22 в 18.25.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50" y="3867150"/>
            <a:ext cx="12687300" cy="5981700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Дообучаем модель на нашем датасете"/>
          <p:cNvSpPr txBox="1"/>
          <p:nvPr/>
        </p:nvSpPr>
        <p:spPr>
          <a:xfrm>
            <a:off x="7377063" y="9870458"/>
            <a:ext cx="21844001" cy="367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>
              <a:lnSpc>
                <a:spcPct val="90000"/>
              </a:lnSpc>
              <a:spcBef>
                <a:spcPts val="1600"/>
              </a:spcBef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Дообучаем модель на нашем датасете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Pretrained Models. Freezing weights</a:t>
            </a:r>
          </a:p>
        </p:txBody>
      </p:sp>
      <p:pic>
        <p:nvPicPr>
          <p:cNvPr id="411" name="Google Shape;857;p66" descr="Google Shape;857;p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703" y="3596875"/>
            <a:ext cx="15861122" cy="9641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Инициализация</a:t>
            </a:r>
            <a:r>
              <a:rPr dirty="0"/>
              <a:t> </a:t>
            </a:r>
            <a:r>
              <a:rPr lang="en-US" dirty="0"/>
              <a:t>Xavier</a:t>
            </a:r>
            <a:endParaRPr dirty="0"/>
          </a:p>
        </p:txBody>
      </p:sp>
      <p:sp>
        <p:nvSpPr>
          <p:cNvPr id="177" name="Случайно (random) W = k*rand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До (</a:t>
            </a:r>
            <a:r>
              <a:rPr lang="en-US" dirty="0" err="1"/>
              <a:t>Glorot</a:t>
            </a:r>
            <a:r>
              <a:rPr lang="en-US" dirty="0"/>
              <a:t>, </a:t>
            </a:r>
            <a:r>
              <a:rPr lang="en-US" dirty="0" err="1"/>
              <a:t>Bengio</a:t>
            </a:r>
            <a:r>
              <a:rPr lang="en-US" dirty="0"/>
              <a:t>, 2010) </a:t>
            </a:r>
            <a:r>
              <a:rPr lang="ru-RU" dirty="0"/>
              <a:t>стандартным способом инициализации было </a:t>
            </a:r>
            <a:endParaRPr lang="en-US" dirty="0"/>
          </a:p>
          <a:p>
            <a:pPr marL="635000" lvl="1" algn="l">
              <a:lnSpc>
                <a:spcPct val="90000"/>
              </a:lnSpc>
              <a:spcBef>
                <a:spcPts val="1600"/>
              </a:spcBef>
              <a:buSzPct val="125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    </a:t>
            </a:r>
            <a:r>
              <a:rPr lang="ru-RU" dirty="0"/>
              <a:t>𝑤𝑖 ∼ 𝑈 [− 1</a:t>
            </a:r>
            <a:r>
              <a:rPr lang="en-US" dirty="0"/>
              <a:t> / </a:t>
            </a:r>
            <a:r>
              <a:rPr lang="ru-RU" dirty="0"/>
              <a:t>√𝑛</a:t>
            </a:r>
            <a:r>
              <a:rPr lang="en-US" baseline="-25000" dirty="0"/>
              <a:t>out</a:t>
            </a:r>
            <a:r>
              <a:rPr lang="en-US" dirty="0"/>
              <a:t> , 1 / √𝑛</a:t>
            </a:r>
            <a:r>
              <a:rPr lang="en-US" baseline="-25000" dirty="0"/>
              <a:t>out</a:t>
            </a:r>
            <a:r>
              <a:rPr lang="en-US" dirty="0"/>
              <a:t> ] </a:t>
            </a:r>
          </a:p>
          <a:p>
            <a:pPr marL="635000" lvl="1" algn="l">
              <a:lnSpc>
                <a:spcPct val="90000"/>
              </a:lnSpc>
              <a:spcBef>
                <a:spcPts val="1600"/>
              </a:spcBef>
              <a:buSzPct val="125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    </a:t>
            </a:r>
            <a:r>
              <a:rPr lang="ru-RU" dirty="0"/>
              <a:t>См., например, </a:t>
            </a:r>
            <a:r>
              <a:rPr lang="en-US" dirty="0"/>
              <a:t>Neural Networks: Tricks of the Trade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Так что с дисперсиями получается </a:t>
            </a:r>
            <a:endParaRPr lang="en-US" dirty="0"/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Var[𝑤𝑖 ] = 1 / 12 * ( 1  / √</a:t>
            </a:r>
            <a:r>
              <a:rPr lang="ru-RU" dirty="0"/>
              <a:t> 𝑛</a:t>
            </a:r>
            <a:r>
              <a:rPr lang="en-US" baseline="-25000" dirty="0"/>
              <a:t>out</a:t>
            </a:r>
            <a:r>
              <a:rPr lang="en-US" dirty="0"/>
              <a:t> + 1 / √</a:t>
            </a:r>
            <a:r>
              <a:rPr lang="ru-RU" dirty="0"/>
              <a:t> 𝑛</a:t>
            </a:r>
            <a:r>
              <a:rPr lang="en-US" baseline="-25000" dirty="0"/>
              <a:t>out</a:t>
            </a:r>
            <a:r>
              <a:rPr lang="en-US" dirty="0"/>
              <a:t> ) </a:t>
            </a:r>
            <a:r>
              <a:rPr lang="en-US" baseline="30000" dirty="0"/>
              <a:t>2</a:t>
            </a:r>
            <a:r>
              <a:rPr lang="en-US" dirty="0"/>
              <a:t> = 1 / 3𝑛</a:t>
            </a:r>
            <a:r>
              <a:rPr lang="en-US" baseline="-25000" dirty="0"/>
              <a:t>out</a:t>
            </a:r>
            <a:r>
              <a:rPr lang="en-US" dirty="0"/>
              <a:t>  </a:t>
            </a:r>
          </a:p>
          <a:p>
            <a:pPr marL="635000" lvl="1" algn="l">
              <a:lnSpc>
                <a:spcPct val="90000"/>
              </a:lnSpc>
              <a:spcBef>
                <a:spcPts val="1600"/>
              </a:spcBef>
              <a:buSzPct val="125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     </a:t>
            </a:r>
            <a:r>
              <a:rPr lang="ru-RU" dirty="0"/>
              <a:t>𝑛</a:t>
            </a:r>
            <a:r>
              <a:rPr lang="en-US" baseline="-25000" dirty="0"/>
              <a:t>out</a:t>
            </a:r>
            <a:r>
              <a:rPr lang="en-US" dirty="0"/>
              <a:t> Var[𝑤𝑖 ] = 1 / 3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после нескольких уровней сигнал совсем умирает; аналогичный эффект происходит и в </a:t>
            </a:r>
            <a:r>
              <a:rPr lang="en-US" dirty="0"/>
              <a:t>backprop.</a:t>
            </a:r>
          </a:p>
          <a:p>
            <a:pPr marL="635000" lvl="1" algn="l">
              <a:lnSpc>
                <a:spcPct val="90000"/>
              </a:lnSpc>
              <a:spcBef>
                <a:spcPts val="1600"/>
              </a:spcBef>
              <a:buSzPct val="125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2690750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Pretrained Models. Freezing weights</a:t>
            </a:r>
          </a:p>
        </p:txBody>
      </p:sp>
      <p:pic>
        <p:nvPicPr>
          <p:cNvPr id="414" name="Снимок экрана 2022-02-22 в 18.28.37.png" descr="Снимок экрана 2022-02-22 в 18.28.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84" y="4130075"/>
            <a:ext cx="17497357" cy="85572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Домашнее задани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Домашнее задание</a:t>
            </a:r>
          </a:p>
        </p:txBody>
      </p:sp>
      <p:sp>
        <p:nvSpPr>
          <p:cNvPr id="417" name="Настроить IDE для работы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>
              <a:buFont typeface="Courier New"/>
              <a:buChar char="o"/>
            </a:pPr>
            <a:r>
              <a:rPr dirty="0" err="1"/>
              <a:t>Обучить</a:t>
            </a:r>
            <a:r>
              <a:rPr dirty="0"/>
              <a:t> </a:t>
            </a:r>
            <a:r>
              <a:rPr dirty="0" err="1"/>
              <a:t>полносвязную</a:t>
            </a:r>
            <a:r>
              <a:rPr dirty="0"/>
              <a:t> </a:t>
            </a:r>
            <a:r>
              <a:rPr dirty="0" err="1"/>
              <a:t>модель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MNIST</a:t>
            </a:r>
          </a:p>
          <a:p>
            <a:pPr>
              <a:buFont typeface="Courier New"/>
              <a:buChar char="o"/>
            </a:pPr>
            <a:r>
              <a:rPr dirty="0" err="1"/>
              <a:t>Обучить</a:t>
            </a:r>
            <a:r>
              <a:rPr dirty="0"/>
              <a:t> </a:t>
            </a:r>
            <a:r>
              <a:rPr dirty="0" err="1"/>
              <a:t>глубокую</a:t>
            </a:r>
            <a:r>
              <a:rPr dirty="0"/>
              <a:t> </a:t>
            </a:r>
            <a:r>
              <a:rPr dirty="0" err="1"/>
              <a:t>сверточную</a:t>
            </a:r>
            <a:r>
              <a:rPr dirty="0"/>
              <a:t> </a:t>
            </a:r>
            <a:r>
              <a:rPr dirty="0" err="1"/>
              <a:t>сеть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MNIST</a:t>
            </a:r>
          </a:p>
          <a:p>
            <a:pPr>
              <a:buFont typeface="Courier New"/>
              <a:buChar char="o"/>
            </a:pPr>
            <a:r>
              <a:rPr dirty="0"/>
              <a:t>*</a:t>
            </a:r>
            <a:r>
              <a:rPr dirty="0" err="1"/>
              <a:t>обучить</a:t>
            </a:r>
            <a:r>
              <a:rPr dirty="0"/>
              <a:t> с </a:t>
            </a:r>
            <a:r>
              <a:rPr dirty="0" err="1"/>
              <a:t>нуля</a:t>
            </a:r>
            <a:r>
              <a:rPr dirty="0"/>
              <a:t> </a:t>
            </a:r>
            <a:r>
              <a:rPr dirty="0" err="1"/>
              <a:t>глубокую</a:t>
            </a:r>
            <a:r>
              <a:rPr dirty="0"/>
              <a:t> </a:t>
            </a:r>
            <a:r>
              <a:rPr dirty="0" err="1"/>
              <a:t>сеть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небольшом</a:t>
            </a:r>
            <a:r>
              <a:rPr dirty="0"/>
              <a:t> </a:t>
            </a:r>
            <a:r>
              <a:rPr dirty="0" err="1"/>
              <a:t>датасете</a:t>
            </a:r>
            <a:r>
              <a:rPr dirty="0"/>
              <a:t>. </a:t>
            </a:r>
            <a:r>
              <a:rPr dirty="0" err="1"/>
              <a:t>Сравнить</a:t>
            </a:r>
            <a:r>
              <a:rPr dirty="0"/>
              <a:t> </a:t>
            </a:r>
            <a:r>
              <a:rPr dirty="0" err="1"/>
              <a:t>результат</a:t>
            </a:r>
            <a:r>
              <a:rPr dirty="0"/>
              <a:t> с </a:t>
            </a:r>
            <a:r>
              <a:rPr dirty="0" err="1"/>
              <a:t>дообучением</a:t>
            </a:r>
            <a:r>
              <a:rPr dirty="0"/>
              <a:t> </a:t>
            </a:r>
            <a:r>
              <a:rPr dirty="0" err="1"/>
              <a:t>предобученной</a:t>
            </a:r>
            <a:r>
              <a:rPr dirty="0"/>
              <a:t> </a:t>
            </a:r>
            <a:r>
              <a:rPr dirty="0" err="1"/>
              <a:t>сети</a:t>
            </a:r>
            <a:endParaRPr dirty="0"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Спасибо за внимание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Спасибо за внимание!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Инициализация</a:t>
            </a:r>
            <a:r>
              <a:rPr dirty="0"/>
              <a:t> </a:t>
            </a:r>
            <a:r>
              <a:rPr lang="en-US" dirty="0"/>
              <a:t>Xavier</a:t>
            </a:r>
            <a:endParaRPr dirty="0"/>
          </a:p>
        </p:txBody>
      </p:sp>
      <p:sp>
        <p:nvSpPr>
          <p:cNvPr id="177" name="Случайно (random) W = k*rand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Инициализация Ксавье — давайте попробуем уменьшить изменение дисперсии, </a:t>
            </a:r>
            <a:endParaRPr lang="en-US" dirty="0"/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т.е. взять </a:t>
            </a:r>
            <a:r>
              <a:rPr lang="ru-RU" dirty="0" err="1"/>
              <a:t>Var</a:t>
            </a:r>
            <a:r>
              <a:rPr lang="ru-RU" dirty="0"/>
              <a:t>[𝑤</a:t>
            </a:r>
            <a:r>
              <a:rPr lang="ru-RU" baseline="-25000" dirty="0"/>
              <a:t>𝑖</a:t>
            </a:r>
            <a:r>
              <a:rPr lang="ru-RU" dirty="0"/>
              <a:t> ] = 2 </a:t>
            </a:r>
            <a:r>
              <a:rPr lang="en-US" dirty="0"/>
              <a:t>/ (</a:t>
            </a:r>
            <a:r>
              <a:rPr lang="ru-RU" dirty="0"/>
              <a:t>𝑛</a:t>
            </a:r>
            <a:r>
              <a:rPr lang="ru-RU" baseline="-25000" dirty="0" err="1"/>
              <a:t>in</a:t>
            </a:r>
            <a:r>
              <a:rPr lang="ru-RU" dirty="0"/>
              <a:t> + 𝑛</a:t>
            </a:r>
            <a:r>
              <a:rPr lang="ru-RU" baseline="-25000" dirty="0" err="1"/>
              <a:t>out</a:t>
            </a:r>
            <a:r>
              <a:rPr lang="en-US" dirty="0"/>
              <a:t>)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для равномерного распределения это </a:t>
            </a:r>
            <a:endParaRPr lang="en-US" dirty="0"/>
          </a:p>
          <a:p>
            <a:pPr marL="635000" lvl="1" algn="l">
              <a:lnSpc>
                <a:spcPct val="90000"/>
              </a:lnSpc>
              <a:spcBef>
                <a:spcPts val="1600"/>
              </a:spcBef>
              <a:buSzPct val="125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    </a:t>
            </a:r>
            <a:r>
              <a:rPr lang="ru-RU" dirty="0"/>
              <a:t>𝑤</a:t>
            </a:r>
            <a:r>
              <a:rPr lang="ru-RU" baseline="-25000" dirty="0"/>
              <a:t>𝑖</a:t>
            </a:r>
            <a:r>
              <a:rPr lang="ru-RU" dirty="0"/>
              <a:t> ∼ 𝑈 [− √ 6 </a:t>
            </a:r>
            <a:r>
              <a:rPr lang="en-US" dirty="0"/>
              <a:t>/ </a:t>
            </a:r>
            <a:r>
              <a:rPr lang="ru-RU" dirty="0"/>
              <a:t>√ </a:t>
            </a:r>
            <a:r>
              <a:rPr lang="en-US" dirty="0"/>
              <a:t>(</a:t>
            </a:r>
            <a:r>
              <a:rPr lang="ru-RU" dirty="0"/>
              <a:t>𝑛</a:t>
            </a:r>
            <a:r>
              <a:rPr lang="ru-RU" baseline="-25000" dirty="0" err="1"/>
              <a:t>in</a:t>
            </a:r>
            <a:r>
              <a:rPr lang="ru-RU" dirty="0"/>
              <a:t> + 𝑛</a:t>
            </a:r>
            <a:r>
              <a:rPr lang="ru-RU" baseline="-25000" dirty="0" err="1"/>
              <a:t>out</a:t>
            </a:r>
            <a:r>
              <a:rPr lang="en-US" dirty="0"/>
              <a:t>)</a:t>
            </a:r>
            <a:r>
              <a:rPr lang="ru-RU" dirty="0"/>
              <a:t> , √ 6 </a:t>
            </a:r>
            <a:r>
              <a:rPr lang="en-US" dirty="0"/>
              <a:t>/ </a:t>
            </a:r>
            <a:r>
              <a:rPr lang="ru-RU" dirty="0"/>
              <a:t>√ </a:t>
            </a:r>
            <a:r>
              <a:rPr lang="en-US" dirty="0"/>
              <a:t>(</a:t>
            </a:r>
            <a:r>
              <a:rPr lang="ru-RU" dirty="0"/>
              <a:t>𝑛</a:t>
            </a:r>
            <a:r>
              <a:rPr lang="ru-RU" baseline="-25000" dirty="0" err="1"/>
              <a:t>in</a:t>
            </a:r>
            <a:r>
              <a:rPr lang="ru-RU" dirty="0"/>
              <a:t> + 𝑛</a:t>
            </a:r>
            <a:r>
              <a:rPr lang="ru-RU" baseline="-25000" dirty="0" err="1"/>
              <a:t>out</a:t>
            </a:r>
            <a:r>
              <a:rPr lang="en-US" dirty="0"/>
              <a:t>)</a:t>
            </a:r>
            <a:r>
              <a:rPr lang="ru-RU" dirty="0"/>
              <a:t>]</a:t>
            </a:r>
            <a:endParaRPr lang="en-US" dirty="0"/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Но это работает только для симметричных активаций, т.е. не для </a:t>
            </a:r>
            <a:r>
              <a:rPr lang="ru-RU" dirty="0" err="1"/>
              <a:t>ReLU</a:t>
            </a:r>
            <a:r>
              <a:rPr lang="ru-RU" dirty="0"/>
              <a:t>...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119732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Инициализация</a:t>
            </a:r>
            <a:r>
              <a:rPr dirty="0"/>
              <a:t> </a:t>
            </a:r>
            <a:r>
              <a:rPr lang="en-US" dirty="0"/>
              <a:t>He</a:t>
            </a:r>
            <a:endParaRPr dirty="0"/>
          </a:p>
        </p:txBody>
      </p:sp>
      <p:sp>
        <p:nvSpPr>
          <p:cNvPr id="177" name="Случайно (random) W = k*rand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Инициализация </a:t>
            </a:r>
            <a:r>
              <a:rPr lang="en-US" dirty="0"/>
              <a:t>He (He et al., 2015)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 err="1"/>
              <a:t>Var</a:t>
            </a:r>
            <a:r>
              <a:rPr lang="ru-RU" dirty="0"/>
              <a:t>[𝑤</a:t>
            </a:r>
            <a:r>
              <a:rPr lang="ru-RU" baseline="-25000" dirty="0"/>
              <a:t>𝑖</a:t>
            </a:r>
            <a:r>
              <a:rPr lang="ru-RU" dirty="0"/>
              <a:t> ] = 2 </a:t>
            </a:r>
            <a:r>
              <a:rPr lang="en-US" dirty="0"/>
              <a:t>/ </a:t>
            </a:r>
            <a:r>
              <a:rPr lang="ru-RU" dirty="0"/>
              <a:t>𝑛</a:t>
            </a:r>
            <a:r>
              <a:rPr lang="ru-RU" baseline="-25000" dirty="0" err="1"/>
              <a:t>in</a:t>
            </a:r>
            <a:endParaRPr lang="en-US" dirty="0"/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для равномерного распределения это </a:t>
            </a:r>
            <a:endParaRPr lang="en-US" dirty="0"/>
          </a:p>
          <a:p>
            <a:pPr marL="635000" lvl="1" algn="l">
              <a:lnSpc>
                <a:spcPct val="90000"/>
              </a:lnSpc>
              <a:spcBef>
                <a:spcPts val="1600"/>
              </a:spcBef>
              <a:buSzPct val="125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    </a:t>
            </a:r>
            <a:r>
              <a:rPr lang="ru-RU" dirty="0"/>
              <a:t>𝑤</a:t>
            </a:r>
            <a:r>
              <a:rPr lang="ru-RU" baseline="-25000" dirty="0"/>
              <a:t>𝑖</a:t>
            </a:r>
            <a:r>
              <a:rPr lang="ru-RU" dirty="0"/>
              <a:t> ∼ 𝑈 [− √ 6 </a:t>
            </a:r>
            <a:r>
              <a:rPr lang="en-US" dirty="0"/>
              <a:t>/ </a:t>
            </a:r>
            <a:r>
              <a:rPr lang="ru-RU" dirty="0"/>
              <a:t>√ 𝑛</a:t>
            </a:r>
            <a:r>
              <a:rPr lang="ru-RU" baseline="-25000" dirty="0" err="1"/>
              <a:t>in</a:t>
            </a:r>
            <a:r>
              <a:rPr lang="ru-RU" dirty="0"/>
              <a:t> , √ 6 </a:t>
            </a:r>
            <a:r>
              <a:rPr lang="en-US" dirty="0"/>
              <a:t>/ </a:t>
            </a:r>
            <a:r>
              <a:rPr lang="ru-RU" dirty="0"/>
              <a:t>√ 𝑛</a:t>
            </a:r>
            <a:r>
              <a:rPr lang="ru-RU" baseline="-25000" dirty="0" err="1"/>
              <a:t>in</a:t>
            </a:r>
            <a:r>
              <a:rPr lang="en-US" dirty="0"/>
              <a:t>]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Для нормального распределение</a:t>
            </a:r>
          </a:p>
          <a:p>
            <a:pPr marL="635000" lvl="1" algn="l">
              <a:lnSpc>
                <a:spcPct val="90000"/>
              </a:lnSpc>
              <a:spcBef>
                <a:spcPts val="1600"/>
              </a:spcBef>
              <a:buSzPct val="125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     </a:t>
            </a:r>
            <a:r>
              <a:rPr lang="en-US" dirty="0"/>
              <a:t>𝑤𝑖 ∼ 𝑁 (0, √</a:t>
            </a:r>
            <a:r>
              <a:rPr lang="ru-RU" dirty="0"/>
              <a:t>(</a:t>
            </a:r>
            <a:r>
              <a:rPr lang="en-US" dirty="0"/>
              <a:t>2</a:t>
            </a:r>
            <a:r>
              <a:rPr lang="ru-RU" dirty="0"/>
              <a:t> </a:t>
            </a:r>
            <a:r>
              <a:rPr lang="en-US" dirty="0"/>
              <a:t>/</a:t>
            </a:r>
            <a:r>
              <a:rPr lang="ru-RU" dirty="0"/>
              <a:t> 𝑛</a:t>
            </a:r>
            <a:r>
              <a:rPr lang="ru-RU" baseline="-25000" dirty="0" err="1"/>
              <a:t>in</a:t>
            </a:r>
            <a:r>
              <a:rPr lang="en-US" dirty="0"/>
              <a:t>)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947021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LR Scheduling</a:t>
            </a:r>
          </a:p>
        </p:txBody>
      </p:sp>
      <p:sp>
        <p:nvSpPr>
          <p:cNvPr id="180" name="Прогрев с малым LR, потом увеличение, потом снижение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Прогрев с малым LR, потом увеличение, потом снижение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Старт с большим LR, потом снижение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Изменение LR по гармоническому закону (CyclicLR)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Уменьшение LR при выходе на плато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berSchool_light">
  <a:themeElements>
    <a:clrScheme name="SberSchool_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SberSchool_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berSchool_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berSchool_light">
  <a:themeElements>
    <a:clrScheme name="SberSchool_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SberSchool_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berSchool_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1243</TotalTime>
  <Words>1099</Words>
  <Application>Microsoft Office PowerPoint</Application>
  <PresentationFormat>Произвольный</PresentationFormat>
  <Paragraphs>178</Paragraphs>
  <Slides>62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62</vt:i4>
      </vt:variant>
    </vt:vector>
  </HeadingPairs>
  <TitlesOfParts>
    <vt:vector size="72" baseType="lpstr">
      <vt:lpstr>Arial</vt:lpstr>
      <vt:lpstr>Calibri</vt:lpstr>
      <vt:lpstr>Courier New</vt:lpstr>
      <vt:lpstr>Helvetica</vt:lpstr>
      <vt:lpstr>Helvetica Light</vt:lpstr>
      <vt:lpstr>Helvetica Neue</vt:lpstr>
      <vt:lpstr>Helvetica Neue Light</vt:lpstr>
      <vt:lpstr>SB Sans Display Semibold</vt:lpstr>
      <vt:lpstr>SBSansDisplay-Light</vt:lpstr>
      <vt:lpstr>SberSchool_light</vt:lpstr>
      <vt:lpstr>Нейронные сети</vt:lpstr>
      <vt:lpstr>Занятие 2</vt:lpstr>
      <vt:lpstr>Презентация PowerPoint</vt:lpstr>
      <vt:lpstr>Инициализация весов</vt:lpstr>
      <vt:lpstr>Инициализация Xavier</vt:lpstr>
      <vt:lpstr>Инициализация Xavier</vt:lpstr>
      <vt:lpstr>Инициализация Xavier</vt:lpstr>
      <vt:lpstr>Инициализация He</vt:lpstr>
      <vt:lpstr>LR Scheduling</vt:lpstr>
      <vt:lpstr>BatchNorm</vt:lpstr>
      <vt:lpstr>BatchNorm</vt:lpstr>
      <vt:lpstr>Виды нормализации</vt:lpstr>
      <vt:lpstr>Dropout</vt:lpstr>
      <vt:lpstr>Dropout</vt:lpstr>
      <vt:lpstr>Dropout</vt:lpstr>
      <vt:lpstr>Early stopping</vt:lpstr>
      <vt:lpstr>Презентация PowerPoint</vt:lpstr>
      <vt:lpstr>Датасет MNIST</vt:lpstr>
      <vt:lpstr>Датасет MNIST</vt:lpstr>
      <vt:lpstr>Классификация полносвязной сетью</vt:lpstr>
      <vt:lpstr>Классификация полносвязной сетью</vt:lpstr>
      <vt:lpstr>Классификация полносвязной сетью</vt:lpstr>
      <vt:lpstr>Свертка</vt:lpstr>
      <vt:lpstr>Свертка</vt:lpstr>
      <vt:lpstr>Свертка</vt:lpstr>
      <vt:lpstr>Свертка</vt:lpstr>
      <vt:lpstr>Свертка</vt:lpstr>
      <vt:lpstr>Свертка. Padding</vt:lpstr>
      <vt:lpstr>Свертка. Stride</vt:lpstr>
      <vt:lpstr>Свертка. Цветные изображения</vt:lpstr>
      <vt:lpstr>Свертка</vt:lpstr>
      <vt:lpstr>Свертка</vt:lpstr>
      <vt:lpstr>Свертка</vt:lpstr>
      <vt:lpstr>Свертка</vt:lpstr>
      <vt:lpstr>Свертка. Глубокие сверточные сети</vt:lpstr>
      <vt:lpstr>Обучение сверточной сети</vt:lpstr>
      <vt:lpstr>Pooling</vt:lpstr>
      <vt:lpstr>Pooling</vt:lpstr>
      <vt:lpstr>Pooling</vt:lpstr>
      <vt:lpstr>Skip Connection</vt:lpstr>
      <vt:lpstr>Skip Connection</vt:lpstr>
      <vt:lpstr>Skip Connection</vt:lpstr>
      <vt:lpstr>Презентация PowerPoint</vt:lpstr>
      <vt:lpstr>ImageNet</vt:lpstr>
      <vt:lpstr>AlexNet</vt:lpstr>
      <vt:lpstr>AlexNet -&gt; VGG </vt:lpstr>
      <vt:lpstr>ResNet</vt:lpstr>
      <vt:lpstr>ResNet</vt:lpstr>
      <vt:lpstr>DenseNet</vt:lpstr>
      <vt:lpstr>DenseNet</vt:lpstr>
      <vt:lpstr>Conv Blocks</vt:lpstr>
      <vt:lpstr>Inception</vt:lpstr>
      <vt:lpstr>GoogleNet (Inception)</vt:lpstr>
      <vt:lpstr>GoogleNet (Inception)</vt:lpstr>
      <vt:lpstr>Презентация PowerPoint</vt:lpstr>
      <vt:lpstr>Pretrained Models</vt:lpstr>
      <vt:lpstr>Pretrained Models</vt:lpstr>
      <vt:lpstr>Pretrained Models</vt:lpstr>
      <vt:lpstr>Pretrained Models. Freezing weights</vt:lpstr>
      <vt:lpstr>Pretrained Models. Freezing weights</vt:lpstr>
      <vt:lpstr>Домашнее задание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Нейронные сети</dc:title>
  <cp:lastModifiedBy>work</cp:lastModifiedBy>
  <cp:revision>3</cp:revision>
  <dcterms:modified xsi:type="dcterms:W3CDTF">2022-10-11T11:26:15Z</dcterms:modified>
</cp:coreProperties>
</file>